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5"/>
  </p:sldMasterIdLst>
  <p:notesMasterIdLst>
    <p:notesMasterId r:id="rId55"/>
  </p:notesMasterIdLst>
  <p:handoutMasterIdLst>
    <p:handoutMasterId r:id="rId56"/>
  </p:handoutMasterIdLst>
  <p:sldIdLst>
    <p:sldId id="257" r:id="rId6"/>
    <p:sldId id="315" r:id="rId7"/>
    <p:sldId id="258" r:id="rId8"/>
    <p:sldId id="270" r:id="rId9"/>
    <p:sldId id="266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316" r:id="rId18"/>
    <p:sldId id="278" r:id="rId19"/>
    <p:sldId id="279" r:id="rId20"/>
    <p:sldId id="280" r:id="rId21"/>
    <p:sldId id="317" r:id="rId22"/>
    <p:sldId id="282" r:id="rId23"/>
    <p:sldId id="283" r:id="rId24"/>
    <p:sldId id="284" r:id="rId25"/>
    <p:sldId id="310" r:id="rId26"/>
    <p:sldId id="311" r:id="rId27"/>
    <p:sldId id="312" r:id="rId28"/>
    <p:sldId id="286" r:id="rId29"/>
    <p:sldId id="285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3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modifyVerifier cryptProviderType="rsaAES" cryptAlgorithmClass="hash" cryptAlgorithmType="typeAny" cryptAlgorithmSid="14" spinCount="100000" saltData="6WllimHJeK4cJgYM4rKNOA==" hashData="Q1GTLOjNpS2oveCBEF0OJRtH4MZaiFPfbxkwOgqvoDgarxAovq+LODVkyM5ViGwuWB3LbNkOrRLc+HWcjgzO6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54"/>
    <a:srgbClr val="477E27"/>
    <a:srgbClr val="F8E9B9"/>
    <a:srgbClr val="9CE1E1"/>
    <a:srgbClr val="FDCE3A"/>
    <a:srgbClr val="98BF1E"/>
    <a:srgbClr val="5C4A89"/>
    <a:srgbClr val="003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95CD48-E116-4B4C-9BE6-3C5F6C4D5438}" v="7" dt="2021-12-06T15:42:13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1" Type="http://schemas.microsoft.com/office/2015/10/relationships/revisionInfo" Target="revisionInfo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414F85-49FD-4247-ACE8-E049A0C5F2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309B3-691A-4C3F-A1FC-7C75CAC17D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55B08C4-2137-426E-89AF-990054B89F97}" type="datetimeFigureOut">
              <a:rPr lang="en-US"/>
              <a:pPr>
                <a:defRPr/>
              </a:pPr>
              <a:t>1/6/2022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67E08-AB9C-4946-B463-C7C15C454B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33C49-D3B6-41CD-ACA7-2751554E60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D754E0-4609-40BC-8D04-2D92DEB0D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E607ACF-F20A-45E6-BE88-04859A2C48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A5922B9-0351-4B2E-918D-F938727B459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1B7A27C5-B96E-44C1-A972-E8719DE099C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608B9D4D-63B1-4786-A249-2039B040E2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54D96DC8-2FB0-467E-85B0-22D66BE9F2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15060F9C-4BA0-4F7E-B9DC-7FE1BBBF87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3BDF90-9B25-453B-83E0-7C6DEAB5F8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503E4B8F-E39D-415C-9FD1-48324CFEA9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33338"/>
            <a:ext cx="9232900" cy="692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47997122-2720-4A39-86CE-E05558E9E1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60350"/>
            <a:ext cx="32591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988841"/>
            <a:ext cx="8424936" cy="1080119"/>
          </a:xfrm>
        </p:spPr>
        <p:txBody>
          <a:bodyPr/>
          <a:lstStyle>
            <a:lvl1pPr algn="ctr">
              <a:lnSpc>
                <a:spcPct val="85000"/>
              </a:lnSpc>
              <a:defRPr sz="4800">
                <a:solidFill>
                  <a:srgbClr val="003E38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068960"/>
            <a:ext cx="8424936" cy="4572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477E27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6001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–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1FC0B54-ED9A-4E13-8A46-BBB9F19D66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FEC84E0-E8A2-4A7C-9084-B475B6EAE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970A8-5592-4F1E-9924-BDE11EB0ED9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79BD86C0-2772-4189-86E9-098651FA57A6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923981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42A868-16CD-4CF7-B8ED-85A4CFD725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451725" y="6103938"/>
            <a:ext cx="1006475" cy="349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0799EC-A505-4BE5-8DFA-14BA55F042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31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doub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7C06ACB7-5103-4CE3-A320-1ECD112E9B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EE0088AB-2F15-49EA-91AE-98AF43308D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11CCA2-AA7E-4B68-8941-5D40FBD449F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D1EA6E0-76D8-414F-8690-39B83060E0D6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3816423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499992" y="1412776"/>
            <a:ext cx="3888432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5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column w/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2E8E6791-D5FC-4B2B-B748-38B3BF267F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9F5D9F7-8903-4DA0-A733-26C7BFBFCE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2036A0B-4DDD-43E2-9B5A-B29E2ECCE00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DF2AA1A-C8EC-4D2B-A9A5-7A786BEBA968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3816423" cy="414982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499993" y="1413680"/>
            <a:ext cx="3888358" cy="417590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611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9DF36F9-56FB-4643-8EAD-98A57CF203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77FE9CFE-02B6-43C1-956B-6355F1C18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29FAB0-E70E-4FFA-A2A9-BBD8D724BD6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1ED6DB6B-13E3-4C07-85CE-B296F542255B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4" y="1484784"/>
            <a:ext cx="7920807" cy="403244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234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9ECDE7D-AA42-49C7-B705-46C403598D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1A9595E-D42C-41E1-93C7-51ECB35AD8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DF1A14-F7D4-49B8-B169-41463095C9A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112117CC-225F-43E4-858F-38FF4E50F699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4" y="1484785"/>
            <a:ext cx="7920807" cy="33843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8313" y="5084763"/>
            <a:ext cx="7920037" cy="288453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32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E3E935-9219-43BD-B1C0-C994441A72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4FA3E0-56BB-4937-B7CF-80E6F25D3C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7BEA60-25F7-4235-8519-8171C889DE8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4C9E0CC-6315-494F-A250-AE318807BD41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5" y="1484784"/>
            <a:ext cx="3888432" cy="40324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99992" y="1484784"/>
            <a:ext cx="3888432" cy="40324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D41E4F5-F8D4-48A7-9FEA-B815523A79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451725" y="6103938"/>
            <a:ext cx="1006475" cy="349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DD0207-A730-4C47-B9BB-528A1D0B57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30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p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47BDD8E6-94B4-4324-B352-A493B32A3C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3B8B2888-6F86-4D23-A78B-4E993287D0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0AE22C-54BA-47F2-B87A-AE69A3357E8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2424D7C-5C6A-40CD-A93D-FCFE8953F2BA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5" y="1484784"/>
            <a:ext cx="3888432" cy="367240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99992" y="1484784"/>
            <a:ext cx="3888432" cy="367240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8313" y="5229200"/>
            <a:ext cx="3887663" cy="360040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499992" y="5229200"/>
            <a:ext cx="3887663" cy="360040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465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A024B81F-5BB8-4B8E-883D-34BAAFF436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83A2507E-B04E-4B2C-A4D4-E987A1A868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E26494-C4D9-4E43-9B35-E3B9ECA58EC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55C493DD-CECC-4356-B072-73C4182D6195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0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5885732-474B-4DDD-B953-CA5FDDFE3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533400"/>
            <a:ext cx="77073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18FB72D-B1B0-4943-8AB9-D1F22E9C5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295400"/>
            <a:ext cx="770731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605F9EB-1644-46EB-86D6-DEC607BB9E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4FF5126-6DDE-4404-9A2D-065253B180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752113-A41C-4BA0-8B97-22C7491C40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57548E-CA4B-4924-BBB6-DB64FB4B21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8D7C075-C074-4110-8A70-E252F32F0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216" y="1863725"/>
            <a:ext cx="8424862" cy="10795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5954"/>
                </a:solidFill>
                <a:latin typeface="Open Sans" panose="020B0606030504020204" pitchFamily="34" charset="0"/>
              </a:rPr>
              <a:t>Comment utilizer le matériel de manipulation sur le theme de </a:t>
            </a:r>
            <a:r>
              <a:rPr lang="en-US" altLang="en-US" sz="3600" dirty="0" err="1">
                <a:solidFill>
                  <a:srgbClr val="005954"/>
                </a:solidFill>
                <a:latin typeface="Open Sans" panose="020B0606030504020204" pitchFamily="34" charset="0"/>
              </a:rPr>
              <a:t>l’argent</a:t>
            </a:r>
            <a:endParaRPr lang="en-US" altLang="en-US" sz="3600" dirty="0">
              <a:solidFill>
                <a:srgbClr val="005954"/>
              </a:solidFill>
              <a:latin typeface="Open Sans" panose="020B0606030504020204" pitchFamily="34" charset="0"/>
            </a:endParaRPr>
          </a:p>
        </p:txBody>
      </p:sp>
      <p:sp>
        <p:nvSpPr>
          <p:cNvPr id="13315" name="Subtitle 2">
            <a:extLst>
              <a:ext uri="{FF2B5EF4-FFF2-40B4-BE49-F238E27FC236}">
                <a16:creationId xmlns:a16="http://schemas.microsoft.com/office/drawing/2014/main" id="{47F8F22D-8145-40F0-A28E-026AFAD1A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8" y="3068638"/>
            <a:ext cx="8424862" cy="4572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98BF1E"/>
                </a:solidFill>
                <a:latin typeface="Open Sans" panose="020B0606030504020204" pitchFamily="34" charset="0"/>
              </a:rPr>
              <a:t>Convient</a:t>
            </a:r>
            <a:r>
              <a:rPr lang="en-US" altLang="en-US" dirty="0">
                <a:solidFill>
                  <a:srgbClr val="98BF1E"/>
                </a:solidFill>
                <a:latin typeface="Open Sans" panose="020B0606030504020204" pitchFamily="34" charset="0"/>
              </a:rPr>
              <a:t> à </a:t>
            </a:r>
            <a:r>
              <a:rPr lang="en-US" altLang="en-US" dirty="0" err="1">
                <a:solidFill>
                  <a:srgbClr val="98BF1E"/>
                </a:solidFill>
                <a:latin typeface="Open Sans" panose="020B0606030504020204" pitchFamily="34" charset="0"/>
              </a:rPr>
              <a:t>toutes</a:t>
            </a:r>
            <a:r>
              <a:rPr lang="en-US" altLang="en-US" dirty="0">
                <a:solidFill>
                  <a:srgbClr val="98BF1E"/>
                </a:solidFill>
                <a:latin typeface="Open Sans" panose="020B0606030504020204" pitchFamily="34" charset="0"/>
              </a:rPr>
              <a:t> et à </a:t>
            </a:r>
            <a:r>
              <a:rPr lang="en-US" altLang="en-US" dirty="0" err="1">
                <a:solidFill>
                  <a:srgbClr val="98BF1E"/>
                </a:solidFill>
                <a:latin typeface="Open Sans" panose="020B0606030504020204" pitchFamily="34" charset="0"/>
              </a:rPr>
              <a:t>tous</a:t>
            </a:r>
            <a:r>
              <a:rPr lang="en-US" altLang="en-US" dirty="0">
                <a:solidFill>
                  <a:srgbClr val="98BF1E"/>
                </a:solidFill>
                <a:latin typeface="Open Sans" panose="020B0606030504020204" pitchFamily="34" charset="0"/>
              </a:rPr>
              <a:t> les </a:t>
            </a:r>
            <a:r>
              <a:rPr lang="en-US" altLang="en-US" dirty="0" err="1">
                <a:solidFill>
                  <a:srgbClr val="98BF1E"/>
                </a:solidFill>
                <a:latin typeface="Open Sans" panose="020B0606030504020204" pitchFamily="34" charset="0"/>
              </a:rPr>
              <a:t>élèves</a:t>
            </a:r>
            <a:endParaRPr lang="en-US" altLang="en-US" dirty="0">
              <a:solidFill>
                <a:srgbClr val="98BF1E"/>
              </a:solidFill>
              <a:latin typeface="Open Sans" panose="020B0606030504020204" pitchFamily="34" charset="0"/>
            </a:endParaRPr>
          </a:p>
        </p:txBody>
      </p:sp>
      <p:cxnSp>
        <p:nvCxnSpPr>
          <p:cNvPr id="13316" name="Straight Connector 3">
            <a:extLst>
              <a:ext uri="{FF2B5EF4-FFF2-40B4-BE49-F238E27FC236}">
                <a16:creationId xmlns:a16="http://schemas.microsoft.com/office/drawing/2014/main" id="{A0C7CF5E-54EB-4692-A20D-FEEBA01D7A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5216" y="2929925"/>
            <a:ext cx="8464934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C29764AB-782F-4826-A6ED-92A6DAA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369A79-C5F7-46A7-8C27-F20BC44A2E74}"/>
              </a:ext>
            </a:extLst>
          </p:cNvPr>
          <p:cNvSpPr txBox="1"/>
          <p:nvPr/>
        </p:nvSpPr>
        <p:spPr>
          <a:xfrm>
            <a:off x="2969008" y="1765164"/>
            <a:ext cx="4483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  ,  00 $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933EC9-6AAE-4181-8649-E5667D75F922}"/>
              </a:ext>
            </a:extLst>
          </p:cNvPr>
          <p:cNvSpPr txBox="1"/>
          <p:nvPr/>
        </p:nvSpPr>
        <p:spPr>
          <a:xfrm>
            <a:off x="2627784" y="661540"/>
            <a:ext cx="352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tapis,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montrez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354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C29764AB-782F-4826-A6ED-92A6DAA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Content Placeholder 7" descr="A close up of a coin&#10;&#10;Description automatically generated with medium confidence">
            <a:extLst>
              <a:ext uri="{FF2B5EF4-FFF2-40B4-BE49-F238E27FC236}">
                <a16:creationId xmlns:a16="http://schemas.microsoft.com/office/drawing/2014/main" id="{5F661091-707A-464D-ADFC-C08841CD2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9917" y="2852936"/>
            <a:ext cx="1713845" cy="178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071B4C02-BD7D-4A4D-8052-3A06D02C1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11007" y="3742976"/>
            <a:ext cx="1741521" cy="178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FECAD7-6647-4C2C-B23C-6B985F78167D}"/>
              </a:ext>
            </a:extLst>
          </p:cNvPr>
          <p:cNvSpPr txBox="1"/>
          <p:nvPr/>
        </p:nvSpPr>
        <p:spPr>
          <a:xfrm>
            <a:off x="2627784" y="661540"/>
            <a:ext cx="352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tapis,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montrez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2F098B-6712-450D-9842-73A492E10007}"/>
              </a:ext>
            </a:extLst>
          </p:cNvPr>
          <p:cNvSpPr txBox="1"/>
          <p:nvPr/>
        </p:nvSpPr>
        <p:spPr>
          <a:xfrm>
            <a:off x="2969008" y="1765164"/>
            <a:ext cx="4483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  ,  00 $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40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C29764AB-782F-4826-A6ED-92A6DAA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Content Placeholder 7" descr="A close up of a coin&#10;&#10;Description automatically generated with medium confidence">
            <a:extLst>
              <a:ext uri="{FF2B5EF4-FFF2-40B4-BE49-F238E27FC236}">
                <a16:creationId xmlns:a16="http://schemas.microsoft.com/office/drawing/2014/main" id="{5F661091-707A-464D-ADFC-C08841CD2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7219" y="2766780"/>
            <a:ext cx="1411269" cy="146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7" descr="A close up of a coin&#10;&#10;Description automatically generated with medium confidence">
            <a:extLst>
              <a:ext uri="{FF2B5EF4-FFF2-40B4-BE49-F238E27FC236}">
                <a16:creationId xmlns:a16="http://schemas.microsoft.com/office/drawing/2014/main" id="{DD32D474-264F-4FC4-9276-07A4071FB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02069" y="4116697"/>
            <a:ext cx="1411269" cy="146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7" descr="A close up of a coin&#10;&#10;Description automatically generated with medium confidence">
            <a:extLst>
              <a:ext uri="{FF2B5EF4-FFF2-40B4-BE49-F238E27FC236}">
                <a16:creationId xmlns:a16="http://schemas.microsoft.com/office/drawing/2014/main" id="{7A2D1C45-E056-4957-BE95-7C89F1156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54908" y="3074802"/>
            <a:ext cx="1411269" cy="146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DB5F89-2AEB-4698-A484-8DCE047461FD}"/>
              </a:ext>
            </a:extLst>
          </p:cNvPr>
          <p:cNvSpPr txBox="1"/>
          <p:nvPr/>
        </p:nvSpPr>
        <p:spPr>
          <a:xfrm>
            <a:off x="2627784" y="661540"/>
            <a:ext cx="352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tapis,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montrez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7D6F7D-3BD7-47B7-9E7F-456189010F80}"/>
              </a:ext>
            </a:extLst>
          </p:cNvPr>
          <p:cNvSpPr txBox="1"/>
          <p:nvPr/>
        </p:nvSpPr>
        <p:spPr>
          <a:xfrm>
            <a:off x="2969008" y="1765164"/>
            <a:ext cx="4483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  ,  00 $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385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FD9EB-5636-4B97-8CFD-5BB07D048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CA" sz="1800" b="0" i="0" u="none" strike="noStrike" baseline="0" dirty="0">
              <a:solidFill>
                <a:srgbClr val="000000"/>
              </a:solidFill>
              <a:latin typeface="WPXCP Z+ Gotham HTF"/>
            </a:endParaRPr>
          </a:p>
          <a:p>
            <a:pPr marL="0" indent="0">
              <a:lnSpc>
                <a:spcPts val="3800"/>
              </a:lnSpc>
              <a:buNone/>
            </a:pPr>
            <a:r>
              <a:rPr lang="fr-FR" sz="3200" b="1" i="0" u="none" strike="noStrike" baseline="0" dirty="0">
                <a:solidFill>
                  <a:srgbClr val="0059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Peux-tu penser à une autre façon de représenter cette valeur?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8AE6A-DF89-4273-96B5-C9B4E013DC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61" t="2159" r="6361" b="5350"/>
          <a:stretch/>
        </p:blipFill>
        <p:spPr>
          <a:xfrm>
            <a:off x="5875015" y="2981605"/>
            <a:ext cx="2520280" cy="261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69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C29764AB-782F-4826-A6ED-92A6DAA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369A79-C5F7-46A7-8C27-F20BC44A2E74}"/>
              </a:ext>
            </a:extLst>
          </p:cNvPr>
          <p:cNvSpPr txBox="1"/>
          <p:nvPr/>
        </p:nvSpPr>
        <p:spPr>
          <a:xfrm>
            <a:off x="2969008" y="1765164"/>
            <a:ext cx="4483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  ,  25 $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42567F-CCA5-4927-AFCF-30169F681BFB}"/>
              </a:ext>
            </a:extLst>
          </p:cNvPr>
          <p:cNvSpPr txBox="1"/>
          <p:nvPr/>
        </p:nvSpPr>
        <p:spPr>
          <a:xfrm>
            <a:off x="2627784" y="661540"/>
            <a:ext cx="352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tapis,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montrez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372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Content Placeholder 7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C3FC0948-8AA7-45C4-BB5D-F1D102BF5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5884" y="3297190"/>
            <a:ext cx="1756898" cy="1796019"/>
          </a:xfrm>
        </p:spPr>
      </p:pic>
      <p:pic>
        <p:nvPicPr>
          <p:cNvPr id="14" name="Content Placeholder 7" descr="A close up of a coin&#10;&#10;Description automatically generated with medium confidence">
            <a:extLst>
              <a:ext uri="{FF2B5EF4-FFF2-40B4-BE49-F238E27FC236}">
                <a16:creationId xmlns:a16="http://schemas.microsoft.com/office/drawing/2014/main" id="{95E5F6B3-9C05-484D-9851-D5AFD6ECE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31640" y="3199686"/>
            <a:ext cx="1808010" cy="187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49055E-A56C-47F8-84B3-6FADCD89E65D}"/>
              </a:ext>
            </a:extLst>
          </p:cNvPr>
          <p:cNvSpPr txBox="1"/>
          <p:nvPr/>
        </p:nvSpPr>
        <p:spPr>
          <a:xfrm>
            <a:off x="2627784" y="661540"/>
            <a:ext cx="352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tapis,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montrez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4EC266-0FC1-4A24-AA9C-7F314BD15F0C}"/>
              </a:ext>
            </a:extLst>
          </p:cNvPr>
          <p:cNvSpPr txBox="1"/>
          <p:nvPr/>
        </p:nvSpPr>
        <p:spPr>
          <a:xfrm>
            <a:off x="2969008" y="1765164"/>
            <a:ext cx="4483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  ,  25 $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144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Content Placeholder 7" descr="A close up of a coin&#10;&#10;Description automatically generated with medium confidence">
            <a:extLst>
              <a:ext uri="{FF2B5EF4-FFF2-40B4-BE49-F238E27FC236}">
                <a16:creationId xmlns:a16="http://schemas.microsoft.com/office/drawing/2014/main" id="{A73BC1D0-D06B-4D50-AFE3-DBF067D4D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31640" y="3199686"/>
            <a:ext cx="1808010" cy="187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11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4BE01295-3A48-4545-BA57-5AEC0071E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55448" y="2918060"/>
            <a:ext cx="1299806" cy="1323439"/>
          </a:xfrm>
        </p:spPr>
      </p:pic>
      <p:pic>
        <p:nvPicPr>
          <p:cNvPr id="14" name="Picture 13" descr="A silver coin with a seal on it&#10;&#10;Description automatically generated with low confidence">
            <a:extLst>
              <a:ext uri="{FF2B5EF4-FFF2-40B4-BE49-F238E27FC236}">
                <a16:creationId xmlns:a16="http://schemas.microsoft.com/office/drawing/2014/main" id="{A63576D5-E9EC-46FC-8998-22D39F069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351" y="4060511"/>
            <a:ext cx="1652701" cy="1662657"/>
          </a:xfrm>
          <a:prstGeom prst="rect">
            <a:avLst/>
          </a:prstGeom>
        </p:spPr>
      </p:pic>
      <p:pic>
        <p:nvPicPr>
          <p:cNvPr id="16" name="Content Placeholder 11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ABF431C6-98E0-4FE3-A244-558F10DB2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51220" y="2865941"/>
            <a:ext cx="12998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1C73AE-7F56-42D4-BC48-2D02A61C7C9F}"/>
              </a:ext>
            </a:extLst>
          </p:cNvPr>
          <p:cNvSpPr txBox="1"/>
          <p:nvPr/>
        </p:nvSpPr>
        <p:spPr>
          <a:xfrm>
            <a:off x="2627784" y="661540"/>
            <a:ext cx="352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tapis,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montrez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57540E-E441-423B-8094-8234F1DE6F74}"/>
              </a:ext>
            </a:extLst>
          </p:cNvPr>
          <p:cNvSpPr txBox="1"/>
          <p:nvPr/>
        </p:nvSpPr>
        <p:spPr>
          <a:xfrm>
            <a:off x="2969008" y="1765164"/>
            <a:ext cx="4483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  ,  25 $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8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FD9EB-5636-4B97-8CFD-5BB07D048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CA" sz="1800" b="0" i="0" u="none" strike="noStrike" baseline="0" dirty="0">
              <a:solidFill>
                <a:srgbClr val="000000"/>
              </a:solidFill>
              <a:latin typeface="WPXCP Z+ Gotham HTF"/>
            </a:endParaRPr>
          </a:p>
          <a:p>
            <a:pPr marL="0" indent="0">
              <a:lnSpc>
                <a:spcPts val="3800"/>
              </a:lnSpc>
              <a:buNone/>
            </a:pPr>
            <a:r>
              <a:rPr lang="fr-FR" sz="3200" b="1" i="0" u="none" strike="noStrike" baseline="0" dirty="0">
                <a:solidFill>
                  <a:srgbClr val="0059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Peux-tu penser à une autre façon de représenter cette valeur?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8AE6A-DF89-4273-96B5-C9B4E013DC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61" t="2159" r="6361" b="5350"/>
          <a:stretch/>
        </p:blipFill>
        <p:spPr>
          <a:xfrm>
            <a:off x="5875015" y="2981605"/>
            <a:ext cx="2520280" cy="261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30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369A79-C5F7-46A7-8C27-F20BC44A2E74}"/>
              </a:ext>
            </a:extLst>
          </p:cNvPr>
          <p:cNvSpPr txBox="1"/>
          <p:nvPr/>
        </p:nvSpPr>
        <p:spPr>
          <a:xfrm>
            <a:off x="2726649" y="1765164"/>
            <a:ext cx="4725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1  ,  30 $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006AA6-B210-4677-86C8-4B1D37EC0C37}"/>
              </a:ext>
            </a:extLst>
          </p:cNvPr>
          <p:cNvSpPr txBox="1"/>
          <p:nvPr/>
        </p:nvSpPr>
        <p:spPr>
          <a:xfrm>
            <a:off x="2627784" y="661540"/>
            <a:ext cx="352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tapis,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montrez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428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C29764AB-782F-4826-A6ED-92A6DAA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Content Placeholder 7" descr="A close up of a coin&#10;&#10;Description automatically generated with medium confidence">
            <a:extLst>
              <a:ext uri="{FF2B5EF4-FFF2-40B4-BE49-F238E27FC236}">
                <a16:creationId xmlns:a16="http://schemas.microsoft.com/office/drawing/2014/main" id="{ABFE1B9A-64C0-4E61-BCBA-166A5F56F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31640" y="3240755"/>
            <a:ext cx="1808010" cy="187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11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E9E4CBBC-CF59-47E5-AD6B-98F830F9C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23905" y="4240997"/>
            <a:ext cx="12998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11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1E6BD11A-BE00-4FA0-9C39-DC5340438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63808" y="3332744"/>
            <a:ext cx="12998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11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BD6F6AFF-7B50-4040-A7D6-C7F35CE1B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58247" y="2361936"/>
            <a:ext cx="12998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722BBF9-3E78-4E1D-9139-06243B8DDCED}"/>
              </a:ext>
            </a:extLst>
          </p:cNvPr>
          <p:cNvSpPr txBox="1"/>
          <p:nvPr/>
        </p:nvSpPr>
        <p:spPr>
          <a:xfrm>
            <a:off x="2627784" y="661540"/>
            <a:ext cx="352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tapis,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montrez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2A30F8-88B0-4824-880F-F96CE483B99C}"/>
              </a:ext>
            </a:extLst>
          </p:cNvPr>
          <p:cNvSpPr txBox="1"/>
          <p:nvPr/>
        </p:nvSpPr>
        <p:spPr>
          <a:xfrm>
            <a:off x="2726649" y="1765164"/>
            <a:ext cx="4725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1  ,  30 $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1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239850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53898"/>
            <a:ext cx="7923212" cy="685800"/>
          </a:xfrm>
        </p:spPr>
        <p:txBody>
          <a:bodyPr/>
          <a:lstStyle/>
          <a:p>
            <a:pPr eaLnBrk="1" hangingPunct="1"/>
            <a:r>
              <a:rPr lang="fr-CA" dirty="0">
                <a:solidFill>
                  <a:srgbClr val="005954"/>
                </a:solidFill>
                <a:latin typeface="Open Sans"/>
                <a:ea typeface="MS PGothic"/>
              </a:rPr>
              <a:t>Remarque spéciale à l’intention du personnel enseignant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8DF870-119D-4817-B972-80E4F14D3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980" y="1327486"/>
            <a:ext cx="6070039" cy="480933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C29764AB-782F-4826-A6ED-92A6DAA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Content Placeholder 7" descr="A close up of a coin&#10;&#10;Description automatically generated with medium confidence">
            <a:extLst>
              <a:ext uri="{FF2B5EF4-FFF2-40B4-BE49-F238E27FC236}">
                <a16:creationId xmlns:a16="http://schemas.microsoft.com/office/drawing/2014/main" id="{ABFE1B9A-64C0-4E61-BCBA-166A5F56F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31640" y="3240755"/>
            <a:ext cx="1808010" cy="187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Content Placeholder 7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3F5D2038-4BED-4227-BB85-F96B515A6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83978" y="3604840"/>
            <a:ext cx="1800200" cy="18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A silver coin with a seal on it&#10;&#10;Description automatically generated with low confidence">
            <a:extLst>
              <a:ext uri="{FF2B5EF4-FFF2-40B4-BE49-F238E27FC236}">
                <a16:creationId xmlns:a16="http://schemas.microsoft.com/office/drawing/2014/main" id="{D134CA44-F01F-47FF-815D-8575AE1EE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999" y="2911440"/>
            <a:ext cx="1498418" cy="15074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7A9EAFD-5134-42F3-B336-DE70733B5370}"/>
              </a:ext>
            </a:extLst>
          </p:cNvPr>
          <p:cNvSpPr txBox="1"/>
          <p:nvPr/>
        </p:nvSpPr>
        <p:spPr>
          <a:xfrm>
            <a:off x="2627784" y="661540"/>
            <a:ext cx="352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tapis,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montrez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E62F9D-82DB-495B-8793-D4650A7FA49C}"/>
              </a:ext>
            </a:extLst>
          </p:cNvPr>
          <p:cNvSpPr txBox="1"/>
          <p:nvPr/>
        </p:nvSpPr>
        <p:spPr>
          <a:xfrm>
            <a:off x="2726649" y="1765164"/>
            <a:ext cx="4725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1  ,  30 $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434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369A79-C5F7-46A7-8C27-F20BC44A2E74}"/>
              </a:ext>
            </a:extLst>
          </p:cNvPr>
          <p:cNvSpPr txBox="1"/>
          <p:nvPr/>
        </p:nvSpPr>
        <p:spPr>
          <a:xfrm>
            <a:off x="2267744" y="1765164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2  ,  15 $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5BC772-555A-4094-A106-79842C6C81D5}"/>
              </a:ext>
            </a:extLst>
          </p:cNvPr>
          <p:cNvSpPr txBox="1"/>
          <p:nvPr/>
        </p:nvSpPr>
        <p:spPr>
          <a:xfrm>
            <a:off x="2627784" y="661540"/>
            <a:ext cx="352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tapis,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montrez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41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F595F815-5AB6-4B18-99C4-042D81986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19672" y="3429000"/>
            <a:ext cx="1741521" cy="178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 silver coin with a seal on it&#10;&#10;Description automatically generated with low confidence">
            <a:extLst>
              <a:ext uri="{FF2B5EF4-FFF2-40B4-BE49-F238E27FC236}">
                <a16:creationId xmlns:a16="http://schemas.microsoft.com/office/drawing/2014/main" id="{C470BE7D-032C-49AB-BEC6-47AF1E07D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3452156"/>
            <a:ext cx="1498418" cy="1507445"/>
          </a:xfrm>
          <a:prstGeom prst="rect">
            <a:avLst/>
          </a:prstGeom>
        </p:spPr>
      </p:pic>
      <p:pic>
        <p:nvPicPr>
          <p:cNvPr id="14" name="Content Placeholder 11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32F830F5-0EB2-48C0-9DA9-D75AAC7B3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642059" y="4205878"/>
            <a:ext cx="12998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7BBC424-0371-4F0A-B0EC-0CF10811B314}"/>
              </a:ext>
            </a:extLst>
          </p:cNvPr>
          <p:cNvSpPr txBox="1"/>
          <p:nvPr/>
        </p:nvSpPr>
        <p:spPr>
          <a:xfrm>
            <a:off x="2627784" y="661540"/>
            <a:ext cx="352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tapis,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montrez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A19C9D-666A-4DEF-A75D-51F997D689FD}"/>
              </a:ext>
            </a:extLst>
          </p:cNvPr>
          <p:cNvSpPr txBox="1"/>
          <p:nvPr/>
        </p:nvSpPr>
        <p:spPr>
          <a:xfrm>
            <a:off x="2267744" y="1765164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2  ,  15 $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79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F595F815-5AB6-4B18-99C4-042D81986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19672" y="3429000"/>
            <a:ext cx="1741521" cy="178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 silver coin with a seal on it&#10;&#10;Description automatically generated with low confidence">
            <a:extLst>
              <a:ext uri="{FF2B5EF4-FFF2-40B4-BE49-F238E27FC236}">
                <a16:creationId xmlns:a16="http://schemas.microsoft.com/office/drawing/2014/main" id="{C470BE7D-032C-49AB-BEC6-47AF1E07D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206" y="3097912"/>
            <a:ext cx="1498418" cy="1507445"/>
          </a:xfrm>
          <a:prstGeom prst="rect">
            <a:avLst/>
          </a:prstGeom>
        </p:spPr>
      </p:pic>
      <p:pic>
        <p:nvPicPr>
          <p:cNvPr id="15" name="Picture 14" descr="A silver coin with a seal on it&#10;&#10;Description automatically generated with low confidence">
            <a:extLst>
              <a:ext uri="{FF2B5EF4-FFF2-40B4-BE49-F238E27FC236}">
                <a16:creationId xmlns:a16="http://schemas.microsoft.com/office/drawing/2014/main" id="{3FE5AB87-3AB7-462F-8B6A-3C5542DED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394" y="4164821"/>
            <a:ext cx="1498418" cy="1507445"/>
          </a:xfrm>
          <a:prstGeom prst="rect">
            <a:avLst/>
          </a:prstGeom>
        </p:spPr>
      </p:pic>
      <p:pic>
        <p:nvPicPr>
          <p:cNvPr id="16" name="Picture 15" descr="A silver coin with a seal on it&#10;&#10;Description automatically generated with low confidence">
            <a:extLst>
              <a:ext uri="{FF2B5EF4-FFF2-40B4-BE49-F238E27FC236}">
                <a16:creationId xmlns:a16="http://schemas.microsoft.com/office/drawing/2014/main" id="{57E924B2-AA66-49BF-B63F-0291BAF02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913" y="2780420"/>
            <a:ext cx="1498418" cy="15074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72B83D1-7C73-4E2E-81E2-ABCFA9BCB222}"/>
              </a:ext>
            </a:extLst>
          </p:cNvPr>
          <p:cNvSpPr txBox="1"/>
          <p:nvPr/>
        </p:nvSpPr>
        <p:spPr>
          <a:xfrm>
            <a:off x="2627784" y="661540"/>
            <a:ext cx="352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tapis,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montrez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0D13B2-8CC2-4D65-ACA3-B97933D6433C}"/>
              </a:ext>
            </a:extLst>
          </p:cNvPr>
          <p:cNvSpPr txBox="1"/>
          <p:nvPr/>
        </p:nvSpPr>
        <p:spPr>
          <a:xfrm>
            <a:off x="2267744" y="1765164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2  ,  15 $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93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369A79-C5F7-46A7-8C27-F20BC44A2E74}"/>
              </a:ext>
            </a:extLst>
          </p:cNvPr>
          <p:cNvSpPr txBox="1"/>
          <p:nvPr/>
        </p:nvSpPr>
        <p:spPr>
          <a:xfrm>
            <a:off x="2123728" y="1765164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10  ,  00 $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5685F2-4302-4036-9E0B-640DE3677528}"/>
              </a:ext>
            </a:extLst>
          </p:cNvPr>
          <p:cNvSpPr txBox="1"/>
          <p:nvPr/>
        </p:nvSpPr>
        <p:spPr>
          <a:xfrm>
            <a:off x="2627784" y="661540"/>
            <a:ext cx="352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tapis,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montrez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894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Content Placeholder 7" descr="A picture containing map&#10;&#10;Description automatically generated">
            <a:extLst>
              <a:ext uri="{FF2B5EF4-FFF2-40B4-BE49-F238E27FC236}">
                <a16:creationId xmlns:a16="http://schemas.microsoft.com/office/drawing/2014/main" id="{748D6EB6-204A-4C6E-A9F1-682F84D6E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364" y="3429000"/>
            <a:ext cx="3137564" cy="1461459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FB1820-2A6C-4D96-B661-A98DD4F61F35}"/>
              </a:ext>
            </a:extLst>
          </p:cNvPr>
          <p:cNvSpPr txBox="1"/>
          <p:nvPr/>
        </p:nvSpPr>
        <p:spPr>
          <a:xfrm>
            <a:off x="2627784" y="661540"/>
            <a:ext cx="352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tapis,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montrez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E1C941-9BE2-48E8-A24D-D398ADDA027C}"/>
              </a:ext>
            </a:extLst>
          </p:cNvPr>
          <p:cNvSpPr txBox="1"/>
          <p:nvPr/>
        </p:nvSpPr>
        <p:spPr>
          <a:xfrm>
            <a:off x="2123728" y="1765164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10  ,  00 $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0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Content Placeholder 10" descr="Map&#10;&#10;Description automatically generated">
            <a:extLst>
              <a:ext uri="{FF2B5EF4-FFF2-40B4-BE49-F238E27FC236}">
                <a16:creationId xmlns:a16="http://schemas.microsoft.com/office/drawing/2014/main" id="{FEBCB881-011F-48B6-9518-7BDBC909C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887" y="3052508"/>
            <a:ext cx="2826584" cy="1323439"/>
          </a:xfrm>
        </p:spPr>
      </p:pic>
      <p:pic>
        <p:nvPicPr>
          <p:cNvPr id="13" name="Content Placeholder 10" descr="Map&#10;&#10;Description automatically generated">
            <a:extLst>
              <a:ext uri="{FF2B5EF4-FFF2-40B4-BE49-F238E27FC236}">
                <a16:creationId xmlns:a16="http://schemas.microsoft.com/office/drawing/2014/main" id="{E912B481-7F2B-4633-8227-F371BB9D6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59632" y="4317004"/>
            <a:ext cx="282658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8600D3-E500-4D6C-BFB3-FB2D3B22E7A7}"/>
              </a:ext>
            </a:extLst>
          </p:cNvPr>
          <p:cNvSpPr txBox="1"/>
          <p:nvPr/>
        </p:nvSpPr>
        <p:spPr>
          <a:xfrm>
            <a:off x="2627784" y="661540"/>
            <a:ext cx="352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tapis,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montrez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7149F0-4DF5-4005-A2EA-58A80A579D2C}"/>
              </a:ext>
            </a:extLst>
          </p:cNvPr>
          <p:cNvSpPr txBox="1"/>
          <p:nvPr/>
        </p:nvSpPr>
        <p:spPr>
          <a:xfrm>
            <a:off x="2123728" y="1765164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10  ,  00 $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755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Content Placeholder 10" descr="Map&#10;&#10;Description automatically generated">
            <a:extLst>
              <a:ext uri="{FF2B5EF4-FFF2-40B4-BE49-F238E27FC236}">
                <a16:creationId xmlns:a16="http://schemas.microsoft.com/office/drawing/2014/main" id="{FEBCB881-011F-48B6-9518-7BDBC909C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887" y="3052508"/>
            <a:ext cx="2826584" cy="1323439"/>
          </a:xfrm>
        </p:spPr>
      </p:pic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D346FE86-B1C8-459B-BF13-99790AEE7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7859" y="4407559"/>
            <a:ext cx="1035829" cy="105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7BA096E0-7C78-4A8F-984E-730EF3175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68617" y="4396523"/>
            <a:ext cx="1035829" cy="105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Content Placeholder 7" descr="A close up of a coin&#10;&#10;Description automatically generated with medium confidence">
            <a:extLst>
              <a:ext uri="{FF2B5EF4-FFF2-40B4-BE49-F238E27FC236}">
                <a16:creationId xmlns:a16="http://schemas.microsoft.com/office/drawing/2014/main" id="{F53DAD4F-7944-46A3-9050-7BB598E73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017605" y="4533440"/>
            <a:ext cx="1019369" cy="105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A5B9F6-3313-486E-9FFA-AD7F1CCBD516}"/>
              </a:ext>
            </a:extLst>
          </p:cNvPr>
          <p:cNvSpPr txBox="1"/>
          <p:nvPr/>
        </p:nvSpPr>
        <p:spPr>
          <a:xfrm>
            <a:off x="2627784" y="661540"/>
            <a:ext cx="352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tapis,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montrez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635217-BB6C-42A7-BE79-12DF45C70DCD}"/>
              </a:ext>
            </a:extLst>
          </p:cNvPr>
          <p:cNvSpPr txBox="1"/>
          <p:nvPr/>
        </p:nvSpPr>
        <p:spPr>
          <a:xfrm>
            <a:off x="2123728" y="1765164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10  ,  00 $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2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369A79-C5F7-46A7-8C27-F20BC44A2E74}"/>
              </a:ext>
            </a:extLst>
          </p:cNvPr>
          <p:cNvSpPr txBox="1"/>
          <p:nvPr/>
        </p:nvSpPr>
        <p:spPr>
          <a:xfrm>
            <a:off x="2123728" y="1765164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25  ,  00 $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9D3878-DDFA-4562-9918-CFE5141156D2}"/>
              </a:ext>
            </a:extLst>
          </p:cNvPr>
          <p:cNvSpPr txBox="1"/>
          <p:nvPr/>
        </p:nvSpPr>
        <p:spPr>
          <a:xfrm>
            <a:off x="2627784" y="661540"/>
            <a:ext cx="352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tapis,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montrez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51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C161E4A2-5C93-41EC-8465-C2CBFEBBA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67" y="3039228"/>
            <a:ext cx="2826583" cy="1315939"/>
          </a:xfrm>
          <a:prstGeom prst="rect">
            <a:avLst/>
          </a:prstGeom>
        </p:spPr>
      </p:pic>
      <p:pic>
        <p:nvPicPr>
          <p:cNvPr id="12" name="Content Placeholder 10" descr="Map&#10;&#10;Description automatically generated">
            <a:extLst>
              <a:ext uri="{FF2B5EF4-FFF2-40B4-BE49-F238E27FC236}">
                <a16:creationId xmlns:a16="http://schemas.microsoft.com/office/drawing/2014/main" id="{B6DFB01F-4658-4831-BA31-73357C123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59632" y="4267300"/>
            <a:ext cx="282658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216C8E-7BA7-4A6D-BB67-20B17756F351}"/>
              </a:ext>
            </a:extLst>
          </p:cNvPr>
          <p:cNvSpPr txBox="1"/>
          <p:nvPr/>
        </p:nvSpPr>
        <p:spPr>
          <a:xfrm>
            <a:off x="2627784" y="661540"/>
            <a:ext cx="352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tapis,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montrez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A2898A-ABC0-4801-B7AD-7FC3E72E5367}"/>
              </a:ext>
            </a:extLst>
          </p:cNvPr>
          <p:cNvSpPr txBox="1"/>
          <p:nvPr/>
        </p:nvSpPr>
        <p:spPr>
          <a:xfrm>
            <a:off x="2123728" y="1765164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25  ,  00 $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64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Matériel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Matériel de manipulation sur le </a:t>
            </a:r>
            <a:r>
              <a:rPr lang="en-US" altLang="en-US" sz="2400" dirty="0" err="1"/>
              <a:t>thème</a:t>
            </a:r>
            <a:r>
              <a:rPr lang="en-US" altLang="en-US" sz="2400" dirty="0"/>
              <a:t> de </a:t>
            </a:r>
            <a:r>
              <a:rPr lang="en-US" altLang="en-US" sz="2400" dirty="0" err="1"/>
              <a:t>l’argent</a:t>
            </a:r>
            <a:endParaRPr lang="en-US" altLang="en-US" sz="2400" dirty="0"/>
          </a:p>
          <a:p>
            <a:pPr eaLnBrk="1" hangingPunct="1"/>
            <a:r>
              <a:rPr lang="en-US" altLang="en-US" sz="2400" dirty="0" err="1"/>
              <a:t>Feuille</a:t>
            </a:r>
            <a:r>
              <a:rPr lang="en-US" altLang="en-US" sz="2400" dirty="0"/>
              <a:t> de travail : tapis pour le matériel de manipulation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 descr="A picture containing map&#10;&#10;Description automatically generated">
            <a:extLst>
              <a:ext uri="{FF2B5EF4-FFF2-40B4-BE49-F238E27FC236}">
                <a16:creationId xmlns:a16="http://schemas.microsoft.com/office/drawing/2014/main" id="{46548663-D191-421C-8C71-06C160B0F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45" y="2932592"/>
            <a:ext cx="2428739" cy="1131292"/>
          </a:xfrm>
          <a:prstGeom prst="rect">
            <a:avLst/>
          </a:prstGeom>
        </p:spPr>
      </p:pic>
      <p:pic>
        <p:nvPicPr>
          <p:cNvPr id="14" name="Picture 13" descr="A picture containing map&#10;&#10;Description automatically generated">
            <a:extLst>
              <a:ext uri="{FF2B5EF4-FFF2-40B4-BE49-F238E27FC236}">
                <a16:creationId xmlns:a16="http://schemas.microsoft.com/office/drawing/2014/main" id="{FAB157FF-9347-42A8-B71A-2368FA962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459" y="3883777"/>
            <a:ext cx="2428739" cy="1131292"/>
          </a:xfrm>
          <a:prstGeom prst="rect">
            <a:avLst/>
          </a:prstGeom>
        </p:spPr>
      </p:pic>
      <p:pic>
        <p:nvPicPr>
          <p:cNvPr id="12" name="Content Placeholder 10" descr="Map&#10;&#10;Description automatically generated">
            <a:extLst>
              <a:ext uri="{FF2B5EF4-FFF2-40B4-BE49-F238E27FC236}">
                <a16:creationId xmlns:a16="http://schemas.microsoft.com/office/drawing/2014/main" id="{B6DFB01F-4658-4831-BA31-73357C123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1585" y="4745980"/>
            <a:ext cx="2416199" cy="113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4073F0-9017-4558-BDBA-A1A0BC816628}"/>
              </a:ext>
            </a:extLst>
          </p:cNvPr>
          <p:cNvSpPr txBox="1"/>
          <p:nvPr/>
        </p:nvSpPr>
        <p:spPr>
          <a:xfrm>
            <a:off x="2627784" y="661540"/>
            <a:ext cx="352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tapis,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montrez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775818-A6A6-42B6-BCA4-7907A198A27B}"/>
              </a:ext>
            </a:extLst>
          </p:cNvPr>
          <p:cNvSpPr txBox="1"/>
          <p:nvPr/>
        </p:nvSpPr>
        <p:spPr>
          <a:xfrm>
            <a:off x="2123728" y="1765164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25  ,  00 $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805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 descr="A picture containing map&#10;&#10;Description automatically generated">
            <a:extLst>
              <a:ext uri="{FF2B5EF4-FFF2-40B4-BE49-F238E27FC236}">
                <a16:creationId xmlns:a16="http://schemas.microsoft.com/office/drawing/2014/main" id="{46548663-D191-421C-8C71-06C160B0F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45" y="2932592"/>
            <a:ext cx="2428739" cy="1131292"/>
          </a:xfrm>
          <a:prstGeom prst="rect">
            <a:avLst/>
          </a:prstGeom>
        </p:spPr>
      </p:pic>
      <p:pic>
        <p:nvPicPr>
          <p:cNvPr id="14" name="Picture 13" descr="A picture containing map&#10;&#10;Description automatically generated">
            <a:extLst>
              <a:ext uri="{FF2B5EF4-FFF2-40B4-BE49-F238E27FC236}">
                <a16:creationId xmlns:a16="http://schemas.microsoft.com/office/drawing/2014/main" id="{FAB157FF-9347-42A8-B71A-2368FA962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459" y="3862263"/>
            <a:ext cx="2428739" cy="1131292"/>
          </a:xfrm>
          <a:prstGeom prst="rect">
            <a:avLst/>
          </a:prstGeom>
        </p:spPr>
      </p:pic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07E866EE-E5C1-49D3-BBB2-2D0EC6AAB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9045" y="4740467"/>
            <a:ext cx="821484" cy="83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Content Placeholder 7">
            <a:extLst>
              <a:ext uri="{FF2B5EF4-FFF2-40B4-BE49-F238E27FC236}">
                <a16:creationId xmlns:a16="http://schemas.microsoft.com/office/drawing/2014/main" id="{D4ABC048-9A69-4409-8DBC-86CC3B4A7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51289" y="4927439"/>
            <a:ext cx="821484" cy="83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Content Placeholder 7" descr="A close up of a coin&#10;&#10;Description automatically generated with medium confidence">
            <a:extLst>
              <a:ext uri="{FF2B5EF4-FFF2-40B4-BE49-F238E27FC236}">
                <a16:creationId xmlns:a16="http://schemas.microsoft.com/office/drawing/2014/main" id="{0D475073-92ED-48FC-AABC-F21DF6534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907704" y="4893480"/>
            <a:ext cx="808430" cy="83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A9C6D7A-A65F-4EED-B6CE-2404033685C5}"/>
              </a:ext>
            </a:extLst>
          </p:cNvPr>
          <p:cNvSpPr txBox="1"/>
          <p:nvPr/>
        </p:nvSpPr>
        <p:spPr>
          <a:xfrm>
            <a:off x="2627784" y="661540"/>
            <a:ext cx="352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tapis,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montrez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ADA58D-AC56-48AE-B795-9C1B1D56AE3A}"/>
              </a:ext>
            </a:extLst>
          </p:cNvPr>
          <p:cNvSpPr txBox="1"/>
          <p:nvPr/>
        </p:nvSpPr>
        <p:spPr>
          <a:xfrm>
            <a:off x="2123728" y="1765164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25  ,  00 $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281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369A79-C5F7-46A7-8C27-F20BC44A2E74}"/>
              </a:ext>
            </a:extLst>
          </p:cNvPr>
          <p:cNvSpPr txBox="1"/>
          <p:nvPr/>
        </p:nvSpPr>
        <p:spPr>
          <a:xfrm>
            <a:off x="2123728" y="1765164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14  ,  25 $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4E0603-9E41-4CF5-97E4-2250EF4C8AF9}"/>
              </a:ext>
            </a:extLst>
          </p:cNvPr>
          <p:cNvSpPr txBox="1"/>
          <p:nvPr/>
        </p:nvSpPr>
        <p:spPr>
          <a:xfrm>
            <a:off x="2627784" y="661540"/>
            <a:ext cx="352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tapis,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montrez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22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Picture 11" descr="A picture containing map&#10;&#10;Description automatically generated">
            <a:extLst>
              <a:ext uri="{FF2B5EF4-FFF2-40B4-BE49-F238E27FC236}">
                <a16:creationId xmlns:a16="http://schemas.microsoft.com/office/drawing/2014/main" id="{C6A3025E-90E0-451E-A8A9-471276BE9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02" y="3088603"/>
            <a:ext cx="2428739" cy="1131292"/>
          </a:xfrm>
          <a:prstGeom prst="rect">
            <a:avLst/>
          </a:prstGeom>
        </p:spPr>
      </p:pic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440F9252-5ED9-41A9-8EA5-EF32218F2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40643" y="4251347"/>
            <a:ext cx="1179291" cy="12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8360C189-B3AD-451B-8A00-9A1CFF07A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77610" y="4462660"/>
            <a:ext cx="1179291" cy="12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Content Placeholder 7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F499D69B-E8BE-418E-ABEF-5D4862349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18105" y="3424330"/>
            <a:ext cx="1556471" cy="1591129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73AA3C2-B1C8-4489-B97B-0389266DD9FB}"/>
              </a:ext>
            </a:extLst>
          </p:cNvPr>
          <p:cNvSpPr txBox="1"/>
          <p:nvPr/>
        </p:nvSpPr>
        <p:spPr>
          <a:xfrm>
            <a:off x="2627784" y="661540"/>
            <a:ext cx="352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tapis,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montrez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6DD8B6-CC6E-4A38-88A8-8E14240BEFF5}"/>
              </a:ext>
            </a:extLst>
          </p:cNvPr>
          <p:cNvSpPr txBox="1"/>
          <p:nvPr/>
        </p:nvSpPr>
        <p:spPr>
          <a:xfrm>
            <a:off x="2123728" y="1765164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14  ,  25 $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084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Picture 11" descr="A picture containing map&#10;&#10;Description automatically generated">
            <a:extLst>
              <a:ext uri="{FF2B5EF4-FFF2-40B4-BE49-F238E27FC236}">
                <a16:creationId xmlns:a16="http://schemas.microsoft.com/office/drawing/2014/main" id="{C6A3025E-90E0-451E-A8A9-471276BE9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02" y="3088603"/>
            <a:ext cx="2428739" cy="1131292"/>
          </a:xfrm>
          <a:prstGeom prst="rect">
            <a:avLst/>
          </a:prstGeom>
        </p:spPr>
      </p:pic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440F9252-5ED9-41A9-8EA5-EF32218F2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40643" y="4251347"/>
            <a:ext cx="1179291" cy="12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8360C189-B3AD-451B-8A00-9A1CFF07A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77610" y="4462660"/>
            <a:ext cx="1179291" cy="12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Content Placeholder 11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8366946D-5B82-4546-8492-87F842E9B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68762" y="3437039"/>
            <a:ext cx="965749" cy="98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Content Placeholder 11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76C95521-607F-439F-A42B-0E823622F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013711" y="3088603"/>
            <a:ext cx="965749" cy="98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A silver coin with a seal on it&#10;&#10;Description automatically generated with low confidence">
            <a:extLst>
              <a:ext uri="{FF2B5EF4-FFF2-40B4-BE49-F238E27FC236}">
                <a16:creationId xmlns:a16="http://schemas.microsoft.com/office/drawing/2014/main" id="{2C910B9F-09E0-4A75-B5F1-A8C0D4199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4795" y="4251347"/>
            <a:ext cx="1178986" cy="11860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A94C51B-369B-4ED1-8ABA-F7912EB7F101}"/>
              </a:ext>
            </a:extLst>
          </p:cNvPr>
          <p:cNvSpPr txBox="1"/>
          <p:nvPr/>
        </p:nvSpPr>
        <p:spPr>
          <a:xfrm>
            <a:off x="2627784" y="661540"/>
            <a:ext cx="352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tapis,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montrez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F825B9-5276-4509-8521-5FEE306CFE11}"/>
              </a:ext>
            </a:extLst>
          </p:cNvPr>
          <p:cNvSpPr txBox="1"/>
          <p:nvPr/>
        </p:nvSpPr>
        <p:spPr>
          <a:xfrm>
            <a:off x="2123728" y="1765164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14  ,  25 $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990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369A79-C5F7-46A7-8C27-F20BC44A2E74}"/>
              </a:ext>
            </a:extLst>
          </p:cNvPr>
          <p:cNvSpPr txBox="1"/>
          <p:nvPr/>
        </p:nvSpPr>
        <p:spPr>
          <a:xfrm>
            <a:off x="2123728" y="1765164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32  ,  45 $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801A6F-AA16-4824-8766-00DC21741931}"/>
              </a:ext>
            </a:extLst>
          </p:cNvPr>
          <p:cNvSpPr txBox="1"/>
          <p:nvPr/>
        </p:nvSpPr>
        <p:spPr>
          <a:xfrm>
            <a:off x="2627784" y="661540"/>
            <a:ext cx="352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tapis,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montrez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4092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 descr="A picture containing map&#10;&#10;Description automatically generated">
            <a:extLst>
              <a:ext uri="{FF2B5EF4-FFF2-40B4-BE49-F238E27FC236}">
                <a16:creationId xmlns:a16="http://schemas.microsoft.com/office/drawing/2014/main" id="{2E9993A3-4831-45E3-BACE-B78387C24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25" y="4329749"/>
            <a:ext cx="2428739" cy="1131292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0F5E921-054E-4F45-BE60-C94E8DADC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46" y="3100998"/>
            <a:ext cx="2429972" cy="1131293"/>
          </a:xfrm>
          <a:prstGeom prst="rect">
            <a:avLst/>
          </a:prstGeom>
        </p:spPr>
      </p:pic>
      <p:pic>
        <p:nvPicPr>
          <p:cNvPr id="15" name="Content Placeholder 7">
            <a:extLst>
              <a:ext uri="{FF2B5EF4-FFF2-40B4-BE49-F238E27FC236}">
                <a16:creationId xmlns:a16="http://schemas.microsoft.com/office/drawing/2014/main" id="{0EED6901-6915-447D-8E8E-FD2C88EE3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915816" y="3669042"/>
            <a:ext cx="1179291" cy="12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Content Placeholder 11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208D0394-6099-48C2-BE28-54448C0E8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217183" y="3248983"/>
            <a:ext cx="965749" cy="98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A silver coin with a seal on it&#10;&#10;Description automatically generated with low confidence">
            <a:extLst>
              <a:ext uri="{FF2B5EF4-FFF2-40B4-BE49-F238E27FC236}">
                <a16:creationId xmlns:a16="http://schemas.microsoft.com/office/drawing/2014/main" id="{6292D3C8-6749-46B3-A0DD-93F3ED91B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312" y="3635736"/>
            <a:ext cx="1178986" cy="1186089"/>
          </a:xfrm>
          <a:prstGeom prst="rect">
            <a:avLst/>
          </a:prstGeom>
        </p:spPr>
      </p:pic>
      <p:pic>
        <p:nvPicPr>
          <p:cNvPr id="18" name="Content Placeholder 11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0CA451BC-97B3-41CB-9D5E-55A75F31B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322901" y="3245473"/>
            <a:ext cx="965749" cy="98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Content Placeholder 11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14E150B3-6313-42F6-B6E8-056E298B87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238799" y="4312175"/>
            <a:ext cx="965749" cy="98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Content Placeholder 11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3C577253-E25C-49DC-8123-F073C95A9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322900" y="4329749"/>
            <a:ext cx="965749" cy="98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31F5AD5-6D23-4D82-B663-21A3E9353F4B}"/>
              </a:ext>
            </a:extLst>
          </p:cNvPr>
          <p:cNvSpPr txBox="1"/>
          <p:nvPr/>
        </p:nvSpPr>
        <p:spPr>
          <a:xfrm>
            <a:off x="2627784" y="661540"/>
            <a:ext cx="352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tapis,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montrez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0FAB5C-6D9A-452A-AC3C-A499BDBC8965}"/>
              </a:ext>
            </a:extLst>
          </p:cNvPr>
          <p:cNvSpPr txBox="1"/>
          <p:nvPr/>
        </p:nvSpPr>
        <p:spPr>
          <a:xfrm>
            <a:off x="2123728" y="1765164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32  ,  45 $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314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 descr="A picture containing map&#10;&#10;Description automatically generated">
            <a:extLst>
              <a:ext uri="{FF2B5EF4-FFF2-40B4-BE49-F238E27FC236}">
                <a16:creationId xmlns:a16="http://schemas.microsoft.com/office/drawing/2014/main" id="{2E9993A3-4831-45E3-BACE-B78387C24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25" y="4329749"/>
            <a:ext cx="2428739" cy="1131292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0F5E921-054E-4F45-BE60-C94E8DADC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46" y="3100998"/>
            <a:ext cx="2429972" cy="1131293"/>
          </a:xfrm>
          <a:prstGeom prst="rect">
            <a:avLst/>
          </a:prstGeom>
        </p:spPr>
      </p:pic>
      <p:pic>
        <p:nvPicPr>
          <p:cNvPr id="15" name="Content Placeholder 7">
            <a:extLst>
              <a:ext uri="{FF2B5EF4-FFF2-40B4-BE49-F238E27FC236}">
                <a16:creationId xmlns:a16="http://schemas.microsoft.com/office/drawing/2014/main" id="{0EED6901-6915-447D-8E8E-FD2C88EE3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915816" y="3669042"/>
            <a:ext cx="1179291" cy="12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Content Placeholder 11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208D0394-6099-48C2-BE28-54448C0E8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275177" y="4329749"/>
            <a:ext cx="965749" cy="98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tent Placeholder 11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0CA451BC-97B3-41CB-9D5E-55A75F31B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275177" y="3174990"/>
            <a:ext cx="965749" cy="98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Content Placeholder 7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EFFEA596-EB35-4CB0-88F5-B95D11BBB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770712" y="3595034"/>
            <a:ext cx="1292044" cy="1320814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211F7D3-1CE9-4353-8BCF-56AA98052BA9}"/>
              </a:ext>
            </a:extLst>
          </p:cNvPr>
          <p:cNvSpPr txBox="1"/>
          <p:nvPr/>
        </p:nvSpPr>
        <p:spPr>
          <a:xfrm>
            <a:off x="2627784" y="661540"/>
            <a:ext cx="352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tapis,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montrez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1DA421-F487-4D52-A8C3-C6F686B3F561}"/>
              </a:ext>
            </a:extLst>
          </p:cNvPr>
          <p:cNvSpPr txBox="1"/>
          <p:nvPr/>
        </p:nvSpPr>
        <p:spPr>
          <a:xfrm>
            <a:off x="2123728" y="1765164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32  ,  45 $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8954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 descr="A picture containing map&#10;&#10;Description automatically generated">
            <a:extLst>
              <a:ext uri="{FF2B5EF4-FFF2-40B4-BE49-F238E27FC236}">
                <a16:creationId xmlns:a16="http://schemas.microsoft.com/office/drawing/2014/main" id="{2E9993A3-4831-45E3-BACE-B78387C24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5" y="2993753"/>
            <a:ext cx="2428739" cy="1131292"/>
          </a:xfrm>
          <a:prstGeom prst="rect">
            <a:avLst/>
          </a:prstGeom>
        </p:spPr>
      </p:pic>
      <p:pic>
        <p:nvPicPr>
          <p:cNvPr id="15" name="Content Placeholder 7">
            <a:extLst>
              <a:ext uri="{FF2B5EF4-FFF2-40B4-BE49-F238E27FC236}">
                <a16:creationId xmlns:a16="http://schemas.microsoft.com/office/drawing/2014/main" id="{0EED6901-6915-447D-8E8E-FD2C88EE3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15816" y="3669042"/>
            <a:ext cx="1179291" cy="12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Content Placeholder 11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208D0394-6099-48C2-BE28-54448C0E8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275177" y="4329749"/>
            <a:ext cx="965749" cy="98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tent Placeholder 11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0CA451BC-97B3-41CB-9D5E-55A75F31B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275177" y="3174990"/>
            <a:ext cx="965749" cy="98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Content Placeholder 7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EFFEA596-EB35-4CB0-88F5-B95D11BBB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770712" y="3595034"/>
            <a:ext cx="1292044" cy="1320814"/>
          </a:xfrm>
        </p:spPr>
      </p:pic>
      <p:pic>
        <p:nvPicPr>
          <p:cNvPr id="17" name="Picture 16" descr="A picture containing map&#10;&#10;Description automatically generated">
            <a:extLst>
              <a:ext uri="{FF2B5EF4-FFF2-40B4-BE49-F238E27FC236}">
                <a16:creationId xmlns:a16="http://schemas.microsoft.com/office/drawing/2014/main" id="{195F3D22-CB4D-4FE6-8504-4AC38ADFC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77" y="4005064"/>
            <a:ext cx="2428739" cy="1131292"/>
          </a:xfrm>
          <a:prstGeom prst="rect">
            <a:avLst/>
          </a:prstGeom>
        </p:spPr>
      </p:pic>
      <p:pic>
        <p:nvPicPr>
          <p:cNvPr id="19" name="Picture 18" descr="A picture containing map&#10;&#10;Description automatically generated">
            <a:extLst>
              <a:ext uri="{FF2B5EF4-FFF2-40B4-BE49-F238E27FC236}">
                <a16:creationId xmlns:a16="http://schemas.microsoft.com/office/drawing/2014/main" id="{06288FAD-C3D7-4E03-9D65-63227DD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63" y="4958045"/>
            <a:ext cx="2428739" cy="11312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DCEB19D-5882-48E8-8264-09157FA608F4}"/>
              </a:ext>
            </a:extLst>
          </p:cNvPr>
          <p:cNvSpPr txBox="1"/>
          <p:nvPr/>
        </p:nvSpPr>
        <p:spPr>
          <a:xfrm>
            <a:off x="2627784" y="661540"/>
            <a:ext cx="352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tapis,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montrez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31901B-B603-4312-8DFE-28E0191F8AC7}"/>
              </a:ext>
            </a:extLst>
          </p:cNvPr>
          <p:cNvSpPr txBox="1"/>
          <p:nvPr/>
        </p:nvSpPr>
        <p:spPr>
          <a:xfrm>
            <a:off x="2123728" y="1765164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32  ,  45 $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2288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C29764AB-782F-4826-A6ED-92A6DAA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0225" y="0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369A79-C5F7-46A7-8C27-F20BC44A2E74}"/>
              </a:ext>
            </a:extLst>
          </p:cNvPr>
          <p:cNvSpPr txBox="1"/>
          <p:nvPr/>
        </p:nvSpPr>
        <p:spPr>
          <a:xfrm>
            <a:off x="251520" y="620688"/>
            <a:ext cx="8604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77E2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petits cents </a:t>
            </a:r>
            <a:r>
              <a:rPr lang="en-US" sz="2800" b="1" dirty="0" err="1">
                <a:solidFill>
                  <a:srgbClr val="477E2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peuvent</a:t>
            </a:r>
            <a:r>
              <a:rPr lang="en-US" sz="2800" b="1" dirty="0">
                <a:solidFill>
                  <a:srgbClr val="477E2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faire de grands dollars!</a:t>
            </a:r>
            <a:endParaRPr lang="en-CA" sz="2800" b="1" dirty="0">
              <a:solidFill>
                <a:srgbClr val="477E2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8138C1-EEFE-4B6B-96CD-8AD10ECB6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3575846" cy="3351919"/>
          </a:xfrm>
          <a:prstGeom prst="rect">
            <a:avLst/>
          </a:prstGeom>
        </p:spPr>
      </p:pic>
      <p:pic>
        <p:nvPicPr>
          <p:cNvPr id="11" name="Content Placeholder 7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03227F1B-46DE-40A7-8ED5-340331224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36203" y="1838480"/>
            <a:ext cx="1556471" cy="159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11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611A4A5A-C02A-4735-8ACD-29D66416E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214439" y="3694906"/>
            <a:ext cx="1154124" cy="117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 silver coin with a seal on it&#10;&#10;Description automatically generated with low confidence">
            <a:extLst>
              <a:ext uri="{FF2B5EF4-FFF2-40B4-BE49-F238E27FC236}">
                <a16:creationId xmlns:a16="http://schemas.microsoft.com/office/drawing/2014/main" id="{5ECC2BF0-EEF6-4827-B4D9-D8DD2CA0E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6647" y="2503177"/>
            <a:ext cx="1340540" cy="134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50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Instructions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340768"/>
            <a:ext cx="7923212" cy="4176713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personnel enseignant ou le parent fournit le matériel de manipulation de l'argent. 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istribuez le tapis pour le matériel de manipulation à chaque élève ou groupe.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Suivez la séance d’apprentissage et aidez les élèves à comprendre que les dollars sont placés à gauche de la virgule (côté bleu) et les cents, à droite de la virgule (côté jaune).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utilisant le matériel de manipulation, les élèves peuvent représenter une valeur monétaire de différentes façons.</a:t>
            </a:r>
            <a:endParaRPr lang="en-C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658097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C29764AB-782F-4826-A6ED-92A6DAA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369A79-C5F7-46A7-8C27-F20BC44A2E74}"/>
              </a:ext>
            </a:extLst>
          </p:cNvPr>
          <p:cNvSpPr txBox="1"/>
          <p:nvPr/>
        </p:nvSpPr>
        <p:spPr>
          <a:xfrm>
            <a:off x="1763688" y="1820632"/>
            <a:ext cx="7680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_____  , ______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A7CDDD-1B76-4A51-B691-8001BC58600B}"/>
              </a:ext>
            </a:extLst>
          </p:cNvPr>
          <p:cNvSpPr txBox="1"/>
          <p:nvPr/>
        </p:nvSpPr>
        <p:spPr>
          <a:xfrm>
            <a:off x="2699792" y="606582"/>
            <a:ext cx="4000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Combien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d’argent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a-t-il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ici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Content Placeholder 7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C3F60952-10E5-4749-B74A-B4A660520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91832" y="3183539"/>
            <a:ext cx="1352376" cy="138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8501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C29764AB-782F-4826-A6ED-92A6DAA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369A79-C5F7-46A7-8C27-F20BC44A2E74}"/>
              </a:ext>
            </a:extLst>
          </p:cNvPr>
          <p:cNvSpPr txBox="1"/>
          <p:nvPr/>
        </p:nvSpPr>
        <p:spPr>
          <a:xfrm>
            <a:off x="1356165" y="1820631"/>
            <a:ext cx="7680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0  ,  25 $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Content Placeholder 7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C3F60952-10E5-4749-B74A-B4A660520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91832" y="3183539"/>
            <a:ext cx="1352376" cy="138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A2B47F-AF12-4362-AFA4-D4FB504C5390}"/>
              </a:ext>
            </a:extLst>
          </p:cNvPr>
          <p:cNvSpPr txBox="1"/>
          <p:nvPr/>
        </p:nvSpPr>
        <p:spPr>
          <a:xfrm>
            <a:off x="2699792" y="606582"/>
            <a:ext cx="4000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Combien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d’argent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a-t-il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ici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7810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C29764AB-782F-4826-A6ED-92A6DAA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Content Placeholder 7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C3F60952-10E5-4749-B74A-B4A660520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65640" y="3144071"/>
            <a:ext cx="1352376" cy="138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7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A8F53904-C237-4992-B126-40E0A3DDE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976430" y="4340679"/>
            <a:ext cx="1352376" cy="138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9DC269-1F05-4879-9C72-06A1E76FA04C}"/>
              </a:ext>
            </a:extLst>
          </p:cNvPr>
          <p:cNvSpPr txBox="1"/>
          <p:nvPr/>
        </p:nvSpPr>
        <p:spPr>
          <a:xfrm>
            <a:off x="2699792" y="606582"/>
            <a:ext cx="4000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Combien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d’argent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a-t-il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ici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6EEB65-27C2-42D2-8E39-3F56286D24FE}"/>
              </a:ext>
            </a:extLst>
          </p:cNvPr>
          <p:cNvSpPr txBox="1"/>
          <p:nvPr/>
        </p:nvSpPr>
        <p:spPr>
          <a:xfrm>
            <a:off x="1763688" y="1820632"/>
            <a:ext cx="7680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_____  , ______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8707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C29764AB-782F-4826-A6ED-92A6DAA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369A79-C5F7-46A7-8C27-F20BC44A2E74}"/>
              </a:ext>
            </a:extLst>
          </p:cNvPr>
          <p:cNvSpPr txBox="1"/>
          <p:nvPr/>
        </p:nvSpPr>
        <p:spPr>
          <a:xfrm>
            <a:off x="1428173" y="1820631"/>
            <a:ext cx="7680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  ,  50 $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Content Placeholder 7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FC7E5C36-03B2-43F1-B7D1-A05F9E777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65640" y="3144071"/>
            <a:ext cx="1352376" cy="138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7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87CB5475-9C81-4319-96F4-628EE990F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976430" y="4340679"/>
            <a:ext cx="1352376" cy="138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DC9DF1-0A36-4AE0-8305-59D6C5E77B1F}"/>
              </a:ext>
            </a:extLst>
          </p:cNvPr>
          <p:cNvSpPr txBox="1"/>
          <p:nvPr/>
        </p:nvSpPr>
        <p:spPr>
          <a:xfrm>
            <a:off x="2699792" y="606582"/>
            <a:ext cx="4000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Combien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d’argent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a-t-il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ici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5670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C29764AB-782F-4826-A6ED-92A6DAA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Content Placeholder 7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C3F60952-10E5-4749-B74A-B4A660520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65640" y="3144071"/>
            <a:ext cx="1352376" cy="138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7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A8F53904-C237-4992-B126-40E0A3DDE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976430" y="4340679"/>
            <a:ext cx="1352376" cy="138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7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A9201012-D6E7-4598-BC10-EAE053873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581072" y="3107606"/>
            <a:ext cx="1352376" cy="138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D08777-7B89-409F-99B3-2AD0A0088CC6}"/>
              </a:ext>
            </a:extLst>
          </p:cNvPr>
          <p:cNvSpPr txBox="1"/>
          <p:nvPr/>
        </p:nvSpPr>
        <p:spPr>
          <a:xfrm>
            <a:off x="2699792" y="606582"/>
            <a:ext cx="4000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Combien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d’argent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a-t-il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ici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179D0E-FDE7-4EAE-8CC7-B171D21546CE}"/>
              </a:ext>
            </a:extLst>
          </p:cNvPr>
          <p:cNvSpPr txBox="1"/>
          <p:nvPr/>
        </p:nvSpPr>
        <p:spPr>
          <a:xfrm>
            <a:off x="1763688" y="1820632"/>
            <a:ext cx="7680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_____  , ______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7904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C29764AB-782F-4826-A6ED-92A6DAA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369A79-C5F7-46A7-8C27-F20BC44A2E74}"/>
              </a:ext>
            </a:extLst>
          </p:cNvPr>
          <p:cNvSpPr txBox="1"/>
          <p:nvPr/>
        </p:nvSpPr>
        <p:spPr>
          <a:xfrm>
            <a:off x="1428173" y="1820631"/>
            <a:ext cx="7680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  ,  75 $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Content Placeholder 7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601CAFDF-655E-4957-8CC6-F6BE984A7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65640" y="3144071"/>
            <a:ext cx="1352376" cy="138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Content Placeholder 7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97FBA51B-3253-4493-AC3B-E1B459EB3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976430" y="4340679"/>
            <a:ext cx="1352376" cy="138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Content Placeholder 7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87D3867D-3198-4888-A40A-07786828C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581072" y="3107606"/>
            <a:ext cx="1352376" cy="138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27B4313-78F9-4C93-A14F-84F41AA859F1}"/>
              </a:ext>
            </a:extLst>
          </p:cNvPr>
          <p:cNvSpPr txBox="1"/>
          <p:nvPr/>
        </p:nvSpPr>
        <p:spPr>
          <a:xfrm>
            <a:off x="2699792" y="606582"/>
            <a:ext cx="4000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Combien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d’argent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a-t-il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ici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2610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C29764AB-782F-4826-A6ED-92A6DAA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Content Placeholder 7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C3F60952-10E5-4749-B74A-B4A660520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70693" y="3144071"/>
            <a:ext cx="1352376" cy="138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7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A8F53904-C237-4992-B126-40E0A3DDE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981483" y="4340679"/>
            <a:ext cx="1352376" cy="138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7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A9201012-D6E7-4598-BC10-EAE053873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586125" y="3107606"/>
            <a:ext cx="1352376" cy="138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7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AFFA94B8-B94B-4BA1-AB59-0CBCF5A58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486299" y="4315527"/>
            <a:ext cx="1352376" cy="138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4F7F8A7-5F2A-40F4-815F-C88B12E5A53C}"/>
              </a:ext>
            </a:extLst>
          </p:cNvPr>
          <p:cNvSpPr txBox="1"/>
          <p:nvPr/>
        </p:nvSpPr>
        <p:spPr>
          <a:xfrm>
            <a:off x="2699792" y="606582"/>
            <a:ext cx="4000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Combien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d’argent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a-t-il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ici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0D3F3-3C2A-432D-B266-A4E0A9483434}"/>
              </a:ext>
            </a:extLst>
          </p:cNvPr>
          <p:cNvSpPr txBox="1"/>
          <p:nvPr/>
        </p:nvSpPr>
        <p:spPr>
          <a:xfrm>
            <a:off x="1763688" y="1820632"/>
            <a:ext cx="7680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_____  , ______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5536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C29764AB-782F-4826-A6ED-92A6DAA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369A79-C5F7-46A7-8C27-F20BC44A2E74}"/>
              </a:ext>
            </a:extLst>
          </p:cNvPr>
          <p:cNvSpPr txBox="1"/>
          <p:nvPr/>
        </p:nvSpPr>
        <p:spPr>
          <a:xfrm>
            <a:off x="1860221" y="1794054"/>
            <a:ext cx="7680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0  ,  100?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Content Placeholder 7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73092D5C-DCC4-4B35-98A7-AB3CDB0E8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70693" y="3144071"/>
            <a:ext cx="1352376" cy="138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Content Placeholder 7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41766B7D-3803-4365-8014-13A6AF5BF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981483" y="4340679"/>
            <a:ext cx="1352376" cy="138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tent Placeholder 7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7D770136-42F5-4700-B8E6-4E5059E7F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586125" y="3107606"/>
            <a:ext cx="1352376" cy="138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Content Placeholder 7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F3A5BF33-3A68-45B8-8AC4-7BA4B0C2B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486299" y="4315527"/>
            <a:ext cx="1352376" cy="138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C434B817-9131-49C4-BE0E-DE8992B5FAC4}"/>
              </a:ext>
            </a:extLst>
          </p:cNvPr>
          <p:cNvSpPr/>
          <p:nvPr/>
        </p:nvSpPr>
        <p:spPr>
          <a:xfrm>
            <a:off x="5194835" y="1836120"/>
            <a:ext cx="745317" cy="1199235"/>
          </a:xfrm>
          <a:custGeom>
            <a:avLst/>
            <a:gdLst>
              <a:gd name="connsiteX0" fmla="*/ 0 w 745317"/>
              <a:gd name="connsiteY0" fmla="*/ 599618 h 1199235"/>
              <a:gd name="connsiteX1" fmla="*/ 372659 w 745317"/>
              <a:gd name="connsiteY1" fmla="*/ 0 h 1199235"/>
              <a:gd name="connsiteX2" fmla="*/ 745318 w 745317"/>
              <a:gd name="connsiteY2" fmla="*/ 599618 h 1199235"/>
              <a:gd name="connsiteX3" fmla="*/ 372659 w 745317"/>
              <a:gd name="connsiteY3" fmla="*/ 1199236 h 1199235"/>
              <a:gd name="connsiteX4" fmla="*/ 0 w 745317"/>
              <a:gd name="connsiteY4" fmla="*/ 599618 h 119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317" h="1199235" extrusionOk="0">
                <a:moveTo>
                  <a:pt x="0" y="599618"/>
                </a:moveTo>
                <a:cubicBezTo>
                  <a:pt x="-25995" y="269570"/>
                  <a:pt x="176770" y="9758"/>
                  <a:pt x="372659" y="0"/>
                </a:cubicBezTo>
                <a:cubicBezTo>
                  <a:pt x="594488" y="32869"/>
                  <a:pt x="745616" y="277567"/>
                  <a:pt x="745318" y="599618"/>
                </a:cubicBezTo>
                <a:cubicBezTo>
                  <a:pt x="730696" y="908718"/>
                  <a:pt x="599480" y="1224635"/>
                  <a:pt x="372659" y="1199236"/>
                </a:cubicBezTo>
                <a:cubicBezTo>
                  <a:pt x="180270" y="1149300"/>
                  <a:pt x="16467" y="961479"/>
                  <a:pt x="0" y="59961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1" name="Graphic 20" descr="Line arrow: Counter-clockwise curve with solid fill">
            <a:extLst>
              <a:ext uri="{FF2B5EF4-FFF2-40B4-BE49-F238E27FC236}">
                <a16:creationId xmlns:a16="http://schemas.microsoft.com/office/drawing/2014/main" id="{C80DB6C5-56CF-40B6-9B47-7F174B2DE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831667" y="1084032"/>
            <a:ext cx="1498204" cy="15666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1966A5C-57A3-4760-A4A0-47A2E6D7EFDC}"/>
              </a:ext>
            </a:extLst>
          </p:cNvPr>
          <p:cNvSpPr txBox="1"/>
          <p:nvPr/>
        </p:nvSpPr>
        <p:spPr>
          <a:xfrm>
            <a:off x="2699792" y="606582"/>
            <a:ext cx="4000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Combien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d’argent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a-t-il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ici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11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C29764AB-782F-4826-A6ED-92A6DAA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369A79-C5F7-46A7-8C27-F20BC44A2E74}"/>
              </a:ext>
            </a:extLst>
          </p:cNvPr>
          <p:cNvSpPr txBox="1"/>
          <p:nvPr/>
        </p:nvSpPr>
        <p:spPr>
          <a:xfrm>
            <a:off x="1356165" y="1794054"/>
            <a:ext cx="7680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  ,  00 $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82E4951-D62B-4B6C-854B-3F39CDFEF2DB}"/>
              </a:ext>
            </a:extLst>
          </p:cNvPr>
          <p:cNvGrpSpPr/>
          <p:nvPr/>
        </p:nvGrpSpPr>
        <p:grpSpPr>
          <a:xfrm>
            <a:off x="5062690" y="3107606"/>
            <a:ext cx="3766293" cy="2615562"/>
            <a:chOff x="5062690" y="3107606"/>
            <a:chExt cx="3766293" cy="2615562"/>
          </a:xfrm>
        </p:grpSpPr>
        <p:pic>
          <p:nvPicPr>
            <p:cNvPr id="13" name="Content Placeholder 7" descr="A picture containing object, coin&#10;&#10;Description automatically generated">
              <a:extLst>
                <a:ext uri="{FF2B5EF4-FFF2-40B4-BE49-F238E27FC236}">
                  <a16:creationId xmlns:a16="http://schemas.microsoft.com/office/drawing/2014/main" id="{73092D5C-DCC4-4B35-98A7-AB3CDB0E8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5062690" y="3130384"/>
              <a:ext cx="1352376" cy="1382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Content Placeholder 7" descr="A picture containing object, coin&#10;&#10;Description automatically generated">
              <a:extLst>
                <a:ext uri="{FF2B5EF4-FFF2-40B4-BE49-F238E27FC236}">
                  <a16:creationId xmlns:a16="http://schemas.microsoft.com/office/drawing/2014/main" id="{41766B7D-3803-4365-8014-13A6AF5BF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5983802" y="4340679"/>
              <a:ext cx="1352376" cy="1382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Content Placeholder 7" descr="A picture containing object, coin&#10;&#10;Description automatically generated">
              <a:extLst>
                <a:ext uri="{FF2B5EF4-FFF2-40B4-BE49-F238E27FC236}">
                  <a16:creationId xmlns:a16="http://schemas.microsoft.com/office/drawing/2014/main" id="{7D770136-42F5-4700-B8E6-4E5059E7F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6573389" y="3107606"/>
              <a:ext cx="1352376" cy="1382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Content Placeholder 7" descr="A picture containing object, coin&#10;&#10;Description automatically generated">
              <a:extLst>
                <a:ext uri="{FF2B5EF4-FFF2-40B4-BE49-F238E27FC236}">
                  <a16:creationId xmlns:a16="http://schemas.microsoft.com/office/drawing/2014/main" id="{F3A5BF33-3A68-45B8-8AC4-7BA4B0C2B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7476607" y="4315527"/>
              <a:ext cx="1352376" cy="1382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F7067E3-40BB-429F-A266-5044800EA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65" y="546984"/>
            <a:ext cx="1210317" cy="2033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E42454-F2E2-4204-A383-873C13DD7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1598343"/>
            <a:ext cx="1613533" cy="1532041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842D349-1903-4B54-9E74-B12FEADB5491}"/>
              </a:ext>
            </a:extLst>
          </p:cNvPr>
          <p:cNvSpPr/>
          <p:nvPr/>
        </p:nvSpPr>
        <p:spPr bwMode="auto">
          <a:xfrm>
            <a:off x="1612480" y="81873"/>
            <a:ext cx="2016224" cy="940006"/>
          </a:xfrm>
          <a:prstGeom prst="wedgeRoundRectCallout">
            <a:avLst>
              <a:gd name="adj1" fmla="val -39116"/>
              <a:gd name="adj2" fmla="val 77571"/>
              <a:gd name="adj3" fmla="val 16667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Tous les 4 vingt-cinq cents font un dollar!</a:t>
            </a:r>
            <a:endParaRPr kumimoji="0" lang="en-CA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7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022E-16 L -0.52726 -0.01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72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5954"/>
                </a:solidFill>
                <a:latin typeface="Open Sans" panose="020B0606030504020204" pitchFamily="34" charset="0"/>
              </a:rPr>
              <a:t>De petits cents </a:t>
            </a:r>
            <a:r>
              <a:rPr lang="en-US" altLang="en-US" sz="3600" dirty="0">
                <a:solidFill>
                  <a:srgbClr val="005954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 De grands dollars</a:t>
            </a:r>
            <a:endParaRPr lang="en-US" altLang="en-US" sz="3600" dirty="0">
              <a:solidFill>
                <a:srgbClr val="005954"/>
              </a:solidFill>
              <a:latin typeface="Open Sans" panose="020B0606030504020204" pitchFamily="34" charset="0"/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340643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altLang="en-US" sz="2400" dirty="0"/>
              <a:t>Parcourez les diapositives 5 à 22 en utilisant uniquement les cents ! </a:t>
            </a:r>
            <a:endParaRPr lang="en-US" altLang="en-US" sz="2400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36530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C29764AB-782F-4826-A6ED-92A6DAA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0225" y="0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369A79-C5F7-46A7-8C27-F20BC44A2E74}"/>
              </a:ext>
            </a:extLst>
          </p:cNvPr>
          <p:cNvSpPr txBox="1"/>
          <p:nvPr/>
        </p:nvSpPr>
        <p:spPr>
          <a:xfrm>
            <a:off x="752475" y="2229226"/>
            <a:ext cx="80679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______ , ______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48605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2944" y="149788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C29764AB-782F-4826-A6ED-92A6DAA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369A79-C5F7-46A7-8C27-F20BC44A2E74}"/>
              </a:ext>
            </a:extLst>
          </p:cNvPr>
          <p:cNvSpPr txBox="1"/>
          <p:nvPr/>
        </p:nvSpPr>
        <p:spPr>
          <a:xfrm>
            <a:off x="2726649" y="1765164"/>
            <a:ext cx="4941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2  ,  00 $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A7CDDD-1B76-4A51-B691-8001BC58600B}"/>
              </a:ext>
            </a:extLst>
          </p:cNvPr>
          <p:cNvSpPr txBox="1"/>
          <p:nvPr/>
        </p:nvSpPr>
        <p:spPr>
          <a:xfrm>
            <a:off x="2627784" y="661540"/>
            <a:ext cx="352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tapis,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montrez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791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0B25A34-1960-4D7A-8170-C66D93778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8946" y="3356992"/>
            <a:ext cx="1895604" cy="1937814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1A19E9-E465-46CD-8B33-2D6BF3B5F7E6}"/>
              </a:ext>
            </a:extLst>
          </p:cNvPr>
          <p:cNvSpPr txBox="1"/>
          <p:nvPr/>
        </p:nvSpPr>
        <p:spPr>
          <a:xfrm>
            <a:off x="2627784" y="661540"/>
            <a:ext cx="352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tapis,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montrez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A5A198-0014-4F67-A32B-7C046057A8B5}"/>
              </a:ext>
            </a:extLst>
          </p:cNvPr>
          <p:cNvSpPr txBox="1"/>
          <p:nvPr/>
        </p:nvSpPr>
        <p:spPr>
          <a:xfrm>
            <a:off x="2726649" y="1765164"/>
            <a:ext cx="4941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2  ,  00 $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962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9C4A92-0185-4BD6-9195-558D82E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en-US" altLang="en-US" dirty="0"/>
              <a:t>X`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90381-B8BF-4475-92D3-422EBC155C67}"/>
              </a:ext>
            </a:extLst>
          </p:cNvPr>
          <p:cNvSpPr/>
          <p:nvPr/>
        </p:nvSpPr>
        <p:spPr bwMode="auto">
          <a:xfrm>
            <a:off x="0" y="0"/>
            <a:ext cx="4260578" cy="5836121"/>
          </a:xfrm>
          <a:prstGeom prst="rect">
            <a:avLst/>
          </a:prstGeom>
          <a:solidFill>
            <a:srgbClr val="9C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1268-131D-4B1F-86D2-08C18B8B5159}"/>
              </a:ext>
            </a:extLst>
          </p:cNvPr>
          <p:cNvSpPr/>
          <p:nvPr/>
        </p:nvSpPr>
        <p:spPr bwMode="auto">
          <a:xfrm>
            <a:off x="4883422" y="-22101"/>
            <a:ext cx="4260578" cy="5858222"/>
          </a:xfrm>
          <a:prstGeom prst="rect">
            <a:avLst/>
          </a:prstGeom>
          <a:solidFill>
            <a:srgbClr val="F8E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C565A-B793-43FD-80F2-4C94F43BB859}"/>
              </a:ext>
            </a:extLst>
          </p:cNvPr>
          <p:cNvSpPr txBox="1"/>
          <p:nvPr/>
        </p:nvSpPr>
        <p:spPr>
          <a:xfrm>
            <a:off x="1907704" y="11897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Dollars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0F08B-A81C-44C0-9BAE-94D20DACBD57}"/>
              </a:ext>
            </a:extLst>
          </p:cNvPr>
          <p:cNvSpPr txBox="1"/>
          <p:nvPr/>
        </p:nvSpPr>
        <p:spPr>
          <a:xfrm>
            <a:off x="5741828" y="11348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Cents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Content Placeholder 7" descr="A close up of a coin&#10;&#10;Description automatically generated with medium confidence">
            <a:extLst>
              <a:ext uri="{FF2B5EF4-FFF2-40B4-BE49-F238E27FC236}">
                <a16:creationId xmlns:a16="http://schemas.microsoft.com/office/drawing/2014/main" id="{C7075345-ABD4-46F1-BFC8-21CF9BE7F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917" y="2852936"/>
            <a:ext cx="1713845" cy="1780300"/>
          </a:xfrm>
        </p:spPr>
      </p:pic>
      <p:pic>
        <p:nvPicPr>
          <p:cNvPr id="12" name="Content Placeholder 7" descr="A close up of a coin&#10;&#10;Description automatically generated with medium confidence">
            <a:extLst>
              <a:ext uri="{FF2B5EF4-FFF2-40B4-BE49-F238E27FC236}">
                <a16:creationId xmlns:a16="http://schemas.microsoft.com/office/drawing/2014/main" id="{CF502C60-34BB-4505-AD6E-2BA12A86A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16343" y="3572212"/>
            <a:ext cx="1713845" cy="178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C1262E-1C08-496E-BACC-B71F6936EEE6}"/>
              </a:ext>
            </a:extLst>
          </p:cNvPr>
          <p:cNvSpPr txBox="1"/>
          <p:nvPr/>
        </p:nvSpPr>
        <p:spPr>
          <a:xfrm>
            <a:off x="2627784" y="661540"/>
            <a:ext cx="352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tapis,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montrez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000AB3-E3FE-477D-9A4A-CDC788D53C8B}"/>
              </a:ext>
            </a:extLst>
          </p:cNvPr>
          <p:cNvSpPr txBox="1"/>
          <p:nvPr/>
        </p:nvSpPr>
        <p:spPr>
          <a:xfrm>
            <a:off x="2726649" y="1765164"/>
            <a:ext cx="4941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2  ,  00 $</a:t>
            </a:r>
            <a:endParaRPr lang="en-CA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22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FD9EB-5636-4B97-8CFD-5BB07D048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CA" sz="1800" b="0" i="0" u="none" strike="noStrike" baseline="0" dirty="0">
              <a:solidFill>
                <a:srgbClr val="000000"/>
              </a:solidFill>
              <a:latin typeface="WPXCP Z+ Gotham HTF"/>
            </a:endParaRPr>
          </a:p>
          <a:p>
            <a:pPr marL="0" indent="0">
              <a:lnSpc>
                <a:spcPts val="3800"/>
              </a:lnSpc>
              <a:buNone/>
            </a:pPr>
            <a:r>
              <a:rPr lang="fr-FR" sz="3200" b="1" i="0" u="none" strike="noStrike" baseline="0" dirty="0">
                <a:solidFill>
                  <a:srgbClr val="0059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Peux-tu penser à une autre façon de représenter cette valeur?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8AE6A-DF89-4273-96B5-C9B4E013DC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61" t="2159" r="6361" b="5350"/>
          <a:stretch/>
        </p:blipFill>
        <p:spPr>
          <a:xfrm>
            <a:off x="5875015" y="2981605"/>
            <a:ext cx="2520280" cy="261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0489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7E63EF2496EC4A8317235C224509C7" ma:contentTypeVersion="11" ma:contentTypeDescription="Create a new document." ma:contentTypeScope="" ma:versionID="640ffff8c20f7e010ea2200d054a54c4">
  <xsd:schema xmlns:xsd="http://www.w3.org/2001/XMLSchema" xmlns:xs="http://www.w3.org/2001/XMLSchema" xmlns:p="http://schemas.microsoft.com/office/2006/metadata/properties" xmlns:ns2="f6493094-0435-4eae-a32c-76983131fc0f" xmlns:ns3="1bca0e2f-16d9-4d6a-8327-7fd70d55969c" targetNamespace="http://schemas.microsoft.com/office/2006/metadata/properties" ma:root="true" ma:fieldsID="743b969b4f3ac85a24cce56866ed8e25" ns2:_="" ns3:_="">
    <xsd:import namespace="f6493094-0435-4eae-a32c-76983131fc0f"/>
    <xsd:import namespace="1bca0e2f-16d9-4d6a-8327-7fd70d559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93094-0435-4eae-a32c-76983131fc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a0e2f-16d9-4d6a-8327-7fd70d559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A5EA38-37C1-4151-A73D-857D7B0043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C6590A-747E-4865-82DA-B15F42952E12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ADD6320C-D0F9-4B74-BC27-BEE1091071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93094-0435-4eae-a32c-76983131fc0f"/>
    <ds:schemaRef ds:uri="1bca0e2f-16d9-4d6a-8327-7fd70d5596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B1ABF76-BADC-4C69-B0E6-CD9F8E4572A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780</Words>
  <Application>Microsoft Office PowerPoint</Application>
  <PresentationFormat>On-screen Show (4:3)</PresentationFormat>
  <Paragraphs>218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Open Sans</vt:lpstr>
      <vt:lpstr>WPXCP Z+ Gotham HTF</vt:lpstr>
      <vt:lpstr>Blank Presentation</vt:lpstr>
      <vt:lpstr>Comment utilizer le matériel de manipulation sur le theme de l’argent</vt:lpstr>
      <vt:lpstr>Remarque spéciale à l’intention du personnel enseignant</vt:lpstr>
      <vt:lpstr>Matériel</vt:lpstr>
      <vt:lpstr>Instructions</vt:lpstr>
      <vt:lpstr>PowerPoint Presentation</vt:lpstr>
      <vt:lpstr>X`</vt:lpstr>
      <vt:lpstr>X`</vt:lpstr>
      <vt:lpstr>X`</vt:lpstr>
      <vt:lpstr>PowerPoint Presentation</vt:lpstr>
      <vt:lpstr>X`</vt:lpstr>
      <vt:lpstr>X`</vt:lpstr>
      <vt:lpstr>X`</vt:lpstr>
      <vt:lpstr>PowerPoint Presentation</vt:lpstr>
      <vt:lpstr>X`</vt:lpstr>
      <vt:lpstr>X`</vt:lpstr>
      <vt:lpstr>X`</vt:lpstr>
      <vt:lpstr>PowerPoint Presentation</vt:lpstr>
      <vt:lpstr>X`</vt:lpstr>
      <vt:lpstr>X`</vt:lpstr>
      <vt:lpstr>X`</vt:lpstr>
      <vt:lpstr>X`</vt:lpstr>
      <vt:lpstr>X`</vt:lpstr>
      <vt:lpstr>X`</vt:lpstr>
      <vt:lpstr>X`</vt:lpstr>
      <vt:lpstr>X`</vt:lpstr>
      <vt:lpstr>X`</vt:lpstr>
      <vt:lpstr>X`</vt:lpstr>
      <vt:lpstr>X`</vt:lpstr>
      <vt:lpstr>X`</vt:lpstr>
      <vt:lpstr>X`</vt:lpstr>
      <vt:lpstr>X`</vt:lpstr>
      <vt:lpstr>X`</vt:lpstr>
      <vt:lpstr>X`</vt:lpstr>
      <vt:lpstr>X`</vt:lpstr>
      <vt:lpstr>X`</vt:lpstr>
      <vt:lpstr>X`</vt:lpstr>
      <vt:lpstr>X`</vt:lpstr>
      <vt:lpstr>X`</vt:lpstr>
      <vt:lpstr>PowerPoint Presentation</vt:lpstr>
      <vt:lpstr>X`</vt:lpstr>
      <vt:lpstr>X`</vt:lpstr>
      <vt:lpstr>X`</vt:lpstr>
      <vt:lpstr>X`</vt:lpstr>
      <vt:lpstr>X`</vt:lpstr>
      <vt:lpstr>X`</vt:lpstr>
      <vt:lpstr>X`</vt:lpstr>
      <vt:lpstr>X`</vt:lpstr>
      <vt:lpstr>X`</vt:lpstr>
      <vt:lpstr>De petits cents  De grands dollars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Frontier College Literacy. Learning for Life</dc:title>
  <dc:creator/>
  <cp:lastModifiedBy/>
  <cp:revision>28</cp:revision>
  <dcterms:created xsi:type="dcterms:W3CDTF">2011-06-06T13:23:04Z</dcterms:created>
  <dcterms:modified xsi:type="dcterms:W3CDTF">2022-01-06T17:09:45Z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Shannon Stevens</vt:lpwstr>
  </property>
  <property fmtid="{D5CDD505-2E9C-101B-9397-08002B2CF9AE}" pid="3" name="Order">
    <vt:r8>935800</vt:r8>
  </property>
  <property fmtid="{D5CDD505-2E9C-101B-9397-08002B2CF9AE}" pid="4" name="display_urn:schemas-microsoft-com:office:office#Author">
    <vt:lpwstr>Shannon Stevens</vt:lpwstr>
  </property>
  <property fmtid="{D5CDD505-2E9C-101B-9397-08002B2CF9AE}" pid="5" name="ContentTypeId">
    <vt:lpwstr>0x0101006F7E63EF2496EC4A8317235C224509C7</vt:lpwstr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ExtendedDescription">
    <vt:lpwstr/>
  </property>
  <property fmtid="{D5CDD505-2E9C-101B-9397-08002B2CF9AE}" pid="9" name="TemplateUrl">
    <vt:lpwstr/>
  </property>
  <property fmtid="{D5CDD505-2E9C-101B-9397-08002B2CF9AE}" pid="10" name="ComplianceAssetId">
    <vt:lpwstr/>
  </property>
</Properties>
</file>