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57" r:id="rId6"/>
    <p:sldId id="309" r:id="rId7"/>
    <p:sldId id="299" r:id="rId8"/>
    <p:sldId id="258" r:id="rId9"/>
    <p:sldId id="294" r:id="rId10"/>
    <p:sldId id="297" r:id="rId11"/>
    <p:sldId id="298" r:id="rId12"/>
    <p:sldId id="267" r:id="rId13"/>
    <p:sldId id="300" r:id="rId14"/>
    <p:sldId id="265" r:id="rId15"/>
    <p:sldId id="259" r:id="rId16"/>
    <p:sldId id="302" r:id="rId17"/>
    <p:sldId id="270" r:id="rId18"/>
    <p:sldId id="303" r:id="rId19"/>
    <p:sldId id="304" r:id="rId20"/>
    <p:sldId id="301" r:id="rId21"/>
    <p:sldId id="305" r:id="rId22"/>
    <p:sldId id="306" r:id="rId23"/>
    <p:sldId id="307" r:id="rId24"/>
    <p:sldId id="308" r:id="rId25"/>
    <p:sldId id="26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m/N+GpT1Jc05KVh5rbddQg==" hashData="UmnngBE8XebxHnu9SuQcAQHmiHn4rvUr2KCUN9hSEwQT0rgoeMTdviExlgS+pjHEp+F9xab4s9KzlctJUoait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23"/>
    <a:srgbClr val="FDCE3A"/>
    <a:srgbClr val="005954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F5A68-DF1C-438B-BAC3-14F968141193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F5C9583-508F-48CD-9215-87EB27DF1819}">
      <dgm:prSet custT="1"/>
      <dgm:spPr/>
      <dgm:t>
        <a:bodyPr/>
        <a:lstStyle/>
        <a:p>
          <a:pPr algn="l">
            <a:lnSpc>
              <a:spcPts val="2400"/>
            </a:lnSpc>
          </a:pPr>
          <a:r>
            <a:rPr lang="fr-CA" sz="1600"/>
            <a:t>Vous empruntez 1 000 $ à un taux </a:t>
          </a:r>
          <a:r>
            <a:rPr lang="fr-CA" sz="1600" b="1"/>
            <a:t>annuel simple</a:t>
          </a:r>
          <a:r>
            <a:rPr lang="fr-CA" sz="1600"/>
            <a:t> de 10 % pendant 5 ans</a:t>
          </a:r>
        </a:p>
      </dgm:t>
    </dgm:pt>
    <dgm:pt modelId="{47250DFE-E45A-483D-87BB-98FB9534A3E1}" type="sibTrans" cxnId="{450C9C88-B81D-499E-B3A4-60A8B1CC0D02}">
      <dgm:prSet/>
      <dgm:spPr/>
      <dgm:t>
        <a:bodyPr/>
        <a:lstStyle/>
        <a:p>
          <a:endParaRPr lang="en-US"/>
        </a:p>
      </dgm:t>
    </dgm:pt>
    <dgm:pt modelId="{015D375E-FF96-4846-8AB5-690FDC4A8FE1}" type="parTrans" cxnId="{450C9C88-B81D-499E-B3A4-60A8B1CC0D02}">
      <dgm:prSet/>
      <dgm:spPr/>
      <dgm:t>
        <a:bodyPr/>
        <a:lstStyle/>
        <a:p>
          <a:endParaRPr lang="en-US"/>
        </a:p>
      </dgm:t>
    </dgm:pt>
    <dgm:pt modelId="{1B59DF9A-BAC7-4E56-932B-A34C8CA37C02}">
      <dgm:prSet custT="1"/>
      <dgm:spPr/>
      <dgm:t>
        <a:bodyPr/>
        <a:lstStyle/>
        <a:p>
          <a:pPr algn="l">
            <a:lnSpc>
              <a:spcPts val="2400"/>
            </a:lnSpc>
          </a:pPr>
          <a:r>
            <a:rPr lang="fr-CA" sz="1600"/>
            <a:t>Vous empruntez 1 000 $ à un taux </a:t>
          </a:r>
          <a:r>
            <a:rPr lang="fr-CA" sz="1600" b="1"/>
            <a:t>mensuel composé</a:t>
          </a:r>
          <a:r>
            <a:rPr lang="fr-CA" sz="1600"/>
            <a:t> de 10 % pendant 5 ans</a:t>
          </a:r>
        </a:p>
      </dgm:t>
    </dgm:pt>
    <dgm:pt modelId="{286ACFD9-CDFB-4AB5-AB33-A43E8F0A8E45}" type="sibTrans" cxnId="{4B0511AE-E9E1-4C0D-AEE1-98B65B788DEC}">
      <dgm:prSet/>
      <dgm:spPr/>
      <dgm:t>
        <a:bodyPr/>
        <a:lstStyle/>
        <a:p>
          <a:endParaRPr lang="en-US"/>
        </a:p>
      </dgm:t>
    </dgm:pt>
    <dgm:pt modelId="{3EED4EA4-D55C-47CD-96A3-39672B9FF6B5}" type="parTrans" cxnId="{4B0511AE-E9E1-4C0D-AEE1-98B65B788DEC}">
      <dgm:prSet/>
      <dgm:spPr/>
      <dgm:t>
        <a:bodyPr/>
        <a:lstStyle/>
        <a:p>
          <a:endParaRPr lang="en-US"/>
        </a:p>
      </dgm:t>
    </dgm:pt>
    <dgm:pt modelId="{21E3ED1F-AC60-4ED3-88DC-36CA52C2F4ED}" type="pres">
      <dgm:prSet presAssocID="{F76F5A68-DF1C-438B-BAC3-14F968141193}" presName="root" presStyleCnt="0">
        <dgm:presLayoutVars>
          <dgm:dir/>
          <dgm:resizeHandles val="exact"/>
        </dgm:presLayoutVars>
      </dgm:prSet>
      <dgm:spPr/>
    </dgm:pt>
    <dgm:pt modelId="{8B44A027-C1BA-434E-B585-0A2CEF7E5CCB}" type="pres">
      <dgm:prSet presAssocID="{DF5C9583-508F-48CD-9215-87EB27DF1819}" presName="compNode" presStyleCnt="0"/>
      <dgm:spPr/>
    </dgm:pt>
    <dgm:pt modelId="{2672D937-4AF1-4B49-8B33-50451F23A3E1}" type="pres">
      <dgm:prSet presAssocID="{DF5C9583-508F-48CD-9215-87EB27DF1819}" presName="iconRect" presStyleLbl="node1" presStyleIdx="0" presStyleCnt="2" custLinFactNeighborX="31263" custLinFactNeighborY="-28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</dgm:spPr>
    </dgm:pt>
    <dgm:pt modelId="{D446F87D-CEBE-4155-895D-CF7418C270A5}" type="pres">
      <dgm:prSet presAssocID="{DF5C9583-508F-48CD-9215-87EB27DF1819}" presName="spaceRect" presStyleCnt="0"/>
      <dgm:spPr/>
    </dgm:pt>
    <dgm:pt modelId="{47420FEF-6065-4C25-B8C3-9224866A66E6}" type="pres">
      <dgm:prSet presAssocID="{DF5C9583-508F-48CD-9215-87EB27DF1819}" presName="textRect" presStyleLbl="revTx" presStyleIdx="0" presStyleCnt="2" custScaleX="72650" custScaleY="75404" custLinFactNeighborX="44874" custLinFactNeighborY="-64276">
        <dgm:presLayoutVars>
          <dgm:chMax val="1"/>
          <dgm:chPref val="1"/>
        </dgm:presLayoutVars>
      </dgm:prSet>
      <dgm:spPr/>
    </dgm:pt>
    <dgm:pt modelId="{13CAD70E-F214-4A4A-8EAC-06B32F4FFD66}" type="pres">
      <dgm:prSet presAssocID="{47250DFE-E45A-483D-87BB-98FB9534A3E1}" presName="sibTrans" presStyleCnt="0"/>
      <dgm:spPr/>
    </dgm:pt>
    <dgm:pt modelId="{95C197BC-48FF-423E-B9AB-8E40235818A4}" type="pres">
      <dgm:prSet presAssocID="{1B59DF9A-BAC7-4E56-932B-A34C8CA37C02}" presName="compNode" presStyleCnt="0"/>
      <dgm:spPr/>
    </dgm:pt>
    <dgm:pt modelId="{D7CCDCB6-1AB3-48AC-B1C6-4AA83A1D03C7}" type="pres">
      <dgm:prSet presAssocID="{1B59DF9A-BAC7-4E56-932B-A34C8CA37C02}" presName="iconRect" presStyleLbl="node1" presStyleIdx="1" presStyleCnt="2" custLinFactNeighborX="-19942" custLinFactNeighborY="983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k"/>
        </a:ext>
      </dgm:extLst>
    </dgm:pt>
    <dgm:pt modelId="{6E5D9AF1-50E9-4035-A51B-34BED1B4A2AD}" type="pres">
      <dgm:prSet presAssocID="{1B59DF9A-BAC7-4E56-932B-A34C8CA37C02}" presName="spaceRect" presStyleCnt="0"/>
      <dgm:spPr/>
    </dgm:pt>
    <dgm:pt modelId="{7F119901-C657-42D1-AC85-6500FA883308}" type="pres">
      <dgm:prSet presAssocID="{1B59DF9A-BAC7-4E56-932B-A34C8CA37C02}" presName="textRect" presStyleLbl="revTx" presStyleIdx="1" presStyleCnt="2" custScaleX="61205" custScaleY="233126" custLinFactNeighborX="-4462" custLinFactNeighborY="47685">
        <dgm:presLayoutVars>
          <dgm:chMax val="1"/>
          <dgm:chPref val="1"/>
        </dgm:presLayoutVars>
      </dgm:prSet>
      <dgm:spPr/>
    </dgm:pt>
  </dgm:ptLst>
  <dgm:cxnLst>
    <dgm:cxn modelId="{5FACC511-D4AC-47C3-9341-D736FC19FF41}" type="presOf" srcId="{F76F5A68-DF1C-438B-BAC3-14F968141193}" destId="{21E3ED1F-AC60-4ED3-88DC-36CA52C2F4ED}" srcOrd="0" destOrd="0" presId="urn:microsoft.com/office/officeart/2018/2/layout/IconLabelList"/>
    <dgm:cxn modelId="{E0743B31-B159-44E8-A71E-F493482335AC}" type="presOf" srcId="{DF5C9583-508F-48CD-9215-87EB27DF1819}" destId="{47420FEF-6065-4C25-B8C3-9224866A66E6}" srcOrd="0" destOrd="0" presId="urn:microsoft.com/office/officeart/2018/2/layout/IconLabelList"/>
    <dgm:cxn modelId="{450C9C88-B81D-499E-B3A4-60A8B1CC0D02}" srcId="{F76F5A68-DF1C-438B-BAC3-14F968141193}" destId="{DF5C9583-508F-48CD-9215-87EB27DF1819}" srcOrd="0" destOrd="0" parTransId="{015D375E-FF96-4846-8AB5-690FDC4A8FE1}" sibTransId="{47250DFE-E45A-483D-87BB-98FB9534A3E1}"/>
    <dgm:cxn modelId="{4B0511AE-E9E1-4C0D-AEE1-98B65B788DEC}" srcId="{F76F5A68-DF1C-438B-BAC3-14F968141193}" destId="{1B59DF9A-BAC7-4E56-932B-A34C8CA37C02}" srcOrd="1" destOrd="0" parTransId="{3EED4EA4-D55C-47CD-96A3-39672B9FF6B5}" sibTransId="{286ACFD9-CDFB-4AB5-AB33-A43E8F0A8E45}"/>
    <dgm:cxn modelId="{B8759EEE-7AC3-41A5-9ED6-5B5F3A51D68A}" type="presOf" srcId="{1B59DF9A-BAC7-4E56-932B-A34C8CA37C02}" destId="{7F119901-C657-42D1-AC85-6500FA883308}" srcOrd="0" destOrd="0" presId="urn:microsoft.com/office/officeart/2018/2/layout/IconLabelList"/>
    <dgm:cxn modelId="{CD906762-400F-459F-94B3-2F0A8234375F}" type="presParOf" srcId="{21E3ED1F-AC60-4ED3-88DC-36CA52C2F4ED}" destId="{8B44A027-C1BA-434E-B585-0A2CEF7E5CCB}" srcOrd="0" destOrd="0" presId="urn:microsoft.com/office/officeart/2018/2/layout/IconLabelList"/>
    <dgm:cxn modelId="{A27BCCA4-13FF-461B-9905-7E4A7B8A1314}" type="presParOf" srcId="{8B44A027-C1BA-434E-B585-0A2CEF7E5CCB}" destId="{2672D937-4AF1-4B49-8B33-50451F23A3E1}" srcOrd="0" destOrd="0" presId="urn:microsoft.com/office/officeart/2018/2/layout/IconLabelList"/>
    <dgm:cxn modelId="{22FE980C-5E25-4228-A974-3D039A35FD95}" type="presParOf" srcId="{8B44A027-C1BA-434E-B585-0A2CEF7E5CCB}" destId="{D446F87D-CEBE-4155-895D-CF7418C270A5}" srcOrd="1" destOrd="0" presId="urn:microsoft.com/office/officeart/2018/2/layout/IconLabelList"/>
    <dgm:cxn modelId="{5772E351-E80B-4A62-87F9-48A5F2602BA6}" type="presParOf" srcId="{8B44A027-C1BA-434E-B585-0A2CEF7E5CCB}" destId="{47420FEF-6065-4C25-B8C3-9224866A66E6}" srcOrd="2" destOrd="0" presId="urn:microsoft.com/office/officeart/2018/2/layout/IconLabelList"/>
    <dgm:cxn modelId="{B145B61C-37B1-450B-A02B-07AC7D53EF45}" type="presParOf" srcId="{21E3ED1F-AC60-4ED3-88DC-36CA52C2F4ED}" destId="{13CAD70E-F214-4A4A-8EAC-06B32F4FFD66}" srcOrd="1" destOrd="0" presId="urn:microsoft.com/office/officeart/2018/2/layout/IconLabelList"/>
    <dgm:cxn modelId="{1E0DD79D-4C66-46D5-8A23-D2413B5CFDFC}" type="presParOf" srcId="{21E3ED1F-AC60-4ED3-88DC-36CA52C2F4ED}" destId="{95C197BC-48FF-423E-B9AB-8E40235818A4}" srcOrd="2" destOrd="0" presId="urn:microsoft.com/office/officeart/2018/2/layout/IconLabelList"/>
    <dgm:cxn modelId="{2BF93063-A674-4F3D-9570-8E80F86E9A65}" type="presParOf" srcId="{95C197BC-48FF-423E-B9AB-8E40235818A4}" destId="{D7CCDCB6-1AB3-48AC-B1C6-4AA83A1D03C7}" srcOrd="0" destOrd="0" presId="urn:microsoft.com/office/officeart/2018/2/layout/IconLabelList"/>
    <dgm:cxn modelId="{660F067B-8515-4A29-8853-64D40E708AA2}" type="presParOf" srcId="{95C197BC-48FF-423E-B9AB-8E40235818A4}" destId="{6E5D9AF1-50E9-4035-A51B-34BED1B4A2AD}" srcOrd="1" destOrd="0" presId="urn:microsoft.com/office/officeart/2018/2/layout/IconLabelList"/>
    <dgm:cxn modelId="{36126C39-9EDA-434A-B8F2-982D7AB22D8A}" type="presParOf" srcId="{95C197BC-48FF-423E-B9AB-8E40235818A4}" destId="{7F119901-C657-42D1-AC85-6500FA88330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2D937-4AF1-4B49-8B33-50451F23A3E1}">
      <dsp:nvSpPr>
        <dsp:cNvPr id="0" name=""/>
        <dsp:cNvSpPr/>
      </dsp:nvSpPr>
      <dsp:spPr>
        <a:xfrm>
          <a:off x="2366353" y="619119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20FEF-6065-4C25-B8C3-9224866A66E6}">
      <dsp:nvSpPr>
        <dsp:cNvPr id="0" name=""/>
        <dsp:cNvSpPr/>
      </dsp:nvSpPr>
      <dsp:spPr>
        <a:xfrm>
          <a:off x="2407387" y="2729123"/>
          <a:ext cx="2238541" cy="417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Vous empruntez 1 000 $ à un taux </a:t>
          </a:r>
          <a:r>
            <a:rPr lang="fr-CA" sz="1600" b="1" kern="1200"/>
            <a:t>annuel simple</a:t>
          </a:r>
          <a:r>
            <a:rPr lang="fr-CA" sz="1600" kern="1200"/>
            <a:t> de 10 % pendant 5 ans</a:t>
          </a:r>
        </a:p>
      </dsp:txBody>
      <dsp:txXfrm>
        <a:off x="2407387" y="2729123"/>
        <a:ext cx="2238541" cy="417583"/>
      </dsp:txXfrm>
    </dsp:sp>
    <dsp:sp modelId="{D7CCDCB6-1AB3-48AC-B1C6-4AA83A1D03C7}">
      <dsp:nvSpPr>
        <dsp:cNvPr id="0" name=""/>
        <dsp:cNvSpPr/>
      </dsp:nvSpPr>
      <dsp:spPr>
        <a:xfrm>
          <a:off x="6372542" y="643123"/>
          <a:ext cx="1908562" cy="19085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19901-C657-42D1-AC85-6500FA883308}">
      <dsp:nvSpPr>
        <dsp:cNvPr id="0" name=""/>
        <dsp:cNvSpPr/>
      </dsp:nvSpPr>
      <dsp:spPr>
        <a:xfrm>
          <a:off x="6220256" y="2694065"/>
          <a:ext cx="2595857" cy="12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Vous empruntez 1 000 $ à un taux </a:t>
          </a:r>
          <a:r>
            <a:rPr lang="fr-CA" sz="1600" b="1" kern="1200"/>
            <a:t>mensuel composé</a:t>
          </a:r>
          <a:r>
            <a:rPr lang="fr-CA" sz="1600" kern="1200"/>
            <a:t> de 10 % pendant 5 ans</a:t>
          </a:r>
        </a:p>
      </dsp:txBody>
      <dsp:txXfrm>
        <a:off x="6220256" y="2694065"/>
        <a:ext cx="2595857" cy="1291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14F85-49FD-4247-ACE8-E049A0C5F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309B3-691A-4C3F-A1FC-7C75CAC17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B08C4-2137-426E-89AF-990054B89F97}" type="datetimeFigureOut">
              <a:rPr lang="en-US"/>
              <a:pPr>
                <a:defRPr/>
              </a:pPr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67E08-AB9C-4946-B463-C7C15C454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3C49-D3B6-41CD-ACA7-2751554E60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754E0-4609-40BC-8D04-2D92DEB0D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607ACF-F20A-45E6-BE88-04859A2C4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5922B9-0351-4B2E-918D-F938727B4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B7A27C5-B96E-44C1-A972-E8719DE099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08B9D4D-63B1-4786-A249-2039B040E2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4D96DC8-2FB0-467E-85B0-22D66BE9F2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5060F9C-4BA0-4F7E-B9DC-7FE1BBBF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BDF90-9B25-453B-83E0-7C6DEAB5F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300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1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48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00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3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3" y="1413680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61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3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3" y="5084763"/>
            <a:ext cx="7920037" cy="288453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3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2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6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rezmieuxvotreargent.ca/calculatrices/calculatrice-interets-composes/" TargetMode="External"/><Relationship Id="rId2" Type="http://schemas.openxmlformats.org/officeDocument/2006/relationships/hyperlink" Target="https://miniwebtool.com/fr/simple-interest-calculato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pXv9n3QTB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pXv9n3QTBc?feature=oembed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D7C075-C074-4110-8A70-E252F32F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989138"/>
            <a:ext cx="8424862" cy="1079500"/>
          </a:xfrm>
        </p:spPr>
        <p:txBody>
          <a:bodyPr/>
          <a:lstStyle/>
          <a:p>
            <a:pPr eaLnBrk="1" hangingPunct="1"/>
            <a:r>
              <a:rPr lang="fr-CA" sz="3600" dirty="0">
                <a:solidFill>
                  <a:srgbClr val="005954"/>
                </a:solidFill>
                <a:latin typeface="Open Sans" panose="020B0606030504020204" pitchFamily="34" charset="0"/>
              </a:rPr>
              <a:t>Taux d’intérêt sur l’investissement et les dettes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7F8F22D-8145-40F0-A28E-026AFAD1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068638"/>
            <a:ext cx="8424862" cy="4572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98BF1E"/>
                </a:solidFill>
                <a:latin typeface="Open Sans" panose="020B0606030504020204" pitchFamily="34" charset="0"/>
              </a:rPr>
              <a:t>À partir de la 8</a:t>
            </a:r>
            <a:r>
              <a:rPr lang="fr-CA" baseline="30000">
                <a:solidFill>
                  <a:srgbClr val="98BF1E"/>
                </a:solidFill>
                <a:latin typeface="Open Sans" panose="020B0606030504020204" pitchFamily="34" charset="0"/>
              </a:rPr>
              <a:t>e</a:t>
            </a:r>
            <a:r>
              <a:rPr lang="fr-CA">
                <a:solidFill>
                  <a:srgbClr val="98BF1E"/>
                </a:solidFill>
                <a:latin typeface="Open Sans" panose="020B0606030504020204" pitchFamily="34" charset="0"/>
              </a:rPr>
              <a:t> année</a:t>
            </a:r>
          </a:p>
        </p:txBody>
      </p:sp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2924175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6038"/>
            <a:ext cx="7923212" cy="6858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fr-CA" sz="3600" dirty="0">
                <a:solidFill>
                  <a:srgbClr val="005954"/>
                </a:solidFill>
                <a:latin typeface="Open Sans" panose="020B0606030504020204" pitchFamily="34" charset="0"/>
              </a:rPr>
              <a:t>Sur une longue période de temps...</a:t>
            </a: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97BE73EE-2491-441F-8177-769109A7E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45" r="-251" b="16291"/>
          <a:stretch/>
        </p:blipFill>
        <p:spPr>
          <a:xfrm>
            <a:off x="553241" y="908720"/>
            <a:ext cx="8037518" cy="524760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C385D-857E-4010-BA01-BCEC837FB7CE}"/>
              </a:ext>
            </a:extLst>
          </p:cNvPr>
          <p:cNvSpPr txBox="1"/>
          <p:nvPr/>
        </p:nvSpPr>
        <p:spPr>
          <a:xfrm>
            <a:off x="683568" y="908721"/>
            <a:ext cx="288032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07A5C-6C4A-46A5-AD14-ED1336696D42}"/>
              </a:ext>
            </a:extLst>
          </p:cNvPr>
          <p:cNvSpPr txBox="1"/>
          <p:nvPr/>
        </p:nvSpPr>
        <p:spPr>
          <a:xfrm>
            <a:off x="323528" y="3352500"/>
            <a:ext cx="504056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966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l’intérêt peut être avantageux ou désavantageux...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94" y="2888989"/>
            <a:ext cx="7923212" cy="108002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3200" dirty="0"/>
              <a:t>N’oubliez pas que vous </a:t>
            </a:r>
            <a:r>
              <a:rPr lang="fr-CA" sz="3200" i="1" dirty="0"/>
              <a:t>payez</a:t>
            </a:r>
            <a:r>
              <a:rPr lang="fr-CA" sz="3200" dirty="0"/>
              <a:t> de l’intérêt ou en </a:t>
            </a:r>
            <a:r>
              <a:rPr lang="fr-CA" sz="3200" i="1" dirty="0"/>
              <a:t>touchez</a:t>
            </a:r>
            <a:r>
              <a:rPr lang="fr-CA" sz="3200" dirty="0"/>
              <a:t> </a:t>
            </a:r>
            <a:r>
              <a:rPr lang="fr-CA" sz="3200" b="1" dirty="0">
                <a:solidFill>
                  <a:srgbClr val="EA7123"/>
                </a:solidFill>
              </a:rPr>
              <a:t>en fonction de la situation.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412776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6159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10952"/>
            <a:ext cx="7923981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Outils en ligne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902EE-A8F5-40E5-973F-1BC8F73C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/>
              <a:t>Utilisez les calculatrices en ligne ci-dessous pour les diapositives 13 à 16 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8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Calculatrice d’intérêt simple : </a:t>
            </a:r>
            <a:r>
              <a:rPr lang="fr-CA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https://miniwebtool.com/fr/simple-interest-calculator/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8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Calculatrice d’intérêt composé : </a:t>
            </a:r>
            <a:r>
              <a:rPr lang="fr-CA" sz="1800" u="sng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https://www.gerezmieuxvotreargent.ca/calculatrices/calculatrice-interets-composes/</a:t>
            </a:r>
          </a:p>
          <a:p>
            <a:endParaRPr lang="en-CA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5662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 sz="3600">
                <a:solidFill>
                  <a:srgbClr val="005954"/>
                </a:solidFill>
                <a:latin typeface="Open Sans" panose="020B0606030504020204" pitchFamily="34" charset="0"/>
              </a:rPr>
              <a:t>Comparons les deux types d’intérêt sur un prêt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335263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" name="Text Placeholder 4">
            <a:extLst>
              <a:ext uri="{FF2B5EF4-FFF2-40B4-BE49-F238E27FC236}">
                <a16:creationId xmlns:a16="http://schemas.microsoft.com/office/drawing/2014/main" id="{9064E985-B2BE-4C14-987F-330035EBE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368604"/>
              </p:ext>
            </p:extLst>
          </p:nvPr>
        </p:nvGraphicFramePr>
        <p:xfrm>
          <a:off x="-1169063" y="1031162"/>
          <a:ext cx="1043139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313C913-082F-4CB6-A924-7365AE2E207B}"/>
              </a:ext>
            </a:extLst>
          </p:cNvPr>
          <p:cNvSpPr txBox="1">
            <a:spLocks/>
          </p:cNvSpPr>
          <p:nvPr/>
        </p:nvSpPr>
        <p:spPr bwMode="auto">
          <a:xfrm>
            <a:off x="-900608" y="5336884"/>
            <a:ext cx="109452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br>
              <a:rPr lang="fr-CA" sz="4500"/>
            </a:br>
            <a:r>
              <a:rPr lang="fr-CA" sz="4500"/>
              <a:t>Quel prêt devriez-vous choisir?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4667E8E-CA2E-4C62-999C-5592137240B1}"/>
              </a:ext>
            </a:extLst>
          </p:cNvPr>
          <p:cNvSpPr/>
          <p:nvPr/>
        </p:nvSpPr>
        <p:spPr bwMode="auto">
          <a:xfrm>
            <a:off x="190852" y="1386282"/>
            <a:ext cx="4043491" cy="3949115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Comparons les deux types d’intérêt sur un prêt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398180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B041F1F-BDA4-4002-ADD3-413004001DEB}"/>
              </a:ext>
            </a:extLst>
          </p:cNvPr>
          <p:cNvGrpSpPr/>
          <p:nvPr/>
        </p:nvGrpSpPr>
        <p:grpSpPr>
          <a:xfrm>
            <a:off x="1351122" y="4024370"/>
            <a:ext cx="2605102" cy="781020"/>
            <a:chOff x="634539" y="2746496"/>
            <a:chExt cx="5528836" cy="7810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E2BF1E-193E-46EE-A4EA-38593888FDC4}"/>
                </a:ext>
              </a:extLst>
            </p:cNvPr>
            <p:cNvSpPr/>
            <p:nvPr/>
          </p:nvSpPr>
          <p:spPr>
            <a:xfrm>
              <a:off x="971167" y="2807516"/>
              <a:ext cx="5192208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14173C-D448-4C0A-BA28-72554EF892AD}"/>
                </a:ext>
              </a:extLst>
            </p:cNvPr>
            <p:cNvSpPr txBox="1"/>
            <p:nvPr/>
          </p:nvSpPr>
          <p:spPr>
            <a:xfrm>
              <a:off x="634539" y="2746496"/>
              <a:ext cx="519220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600"/>
                <a:t>Vous empruntez 500 $ à un taux </a:t>
              </a:r>
              <a:r>
                <a:rPr lang="fr-CA" sz="1600" b="1"/>
                <a:t>mensuel composé</a:t>
              </a:r>
              <a:r>
                <a:rPr lang="fr-CA" sz="1600"/>
                <a:t> de 8 % pendant 7 ans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C34D61-7573-4C08-A712-7439F43A486D}"/>
              </a:ext>
            </a:extLst>
          </p:cNvPr>
          <p:cNvSpPr txBox="1"/>
          <p:nvPr/>
        </p:nvSpPr>
        <p:spPr>
          <a:xfrm>
            <a:off x="5223539" y="4024370"/>
            <a:ext cx="2569339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8890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600"/>
              <a:t>Vous empruntez 500 $ à un taux </a:t>
            </a:r>
            <a:r>
              <a:rPr lang="fr-CA" sz="1600" b="1"/>
              <a:t>trimestriel composé</a:t>
            </a:r>
            <a:r>
              <a:rPr lang="fr-CA" sz="1600"/>
              <a:t> de 8 % pendant 7 ans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5A9EBD-7ED1-4EF7-B7C4-B45BCB066A16}"/>
              </a:ext>
            </a:extLst>
          </p:cNvPr>
          <p:cNvSpPr txBox="1">
            <a:spLocks/>
          </p:cNvSpPr>
          <p:nvPr/>
        </p:nvSpPr>
        <p:spPr bwMode="auto">
          <a:xfrm>
            <a:off x="-900608" y="5263480"/>
            <a:ext cx="109452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br>
              <a:rPr lang="fr-CA" sz="4500" dirty="0"/>
            </a:br>
            <a:r>
              <a:rPr lang="fr-CA" sz="4500" dirty="0"/>
              <a:t>Quel prêt devriez-vous choisir?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18194-98D4-4A29-BC78-510F41AE9BC2}"/>
              </a:ext>
            </a:extLst>
          </p:cNvPr>
          <p:cNvSpPr/>
          <p:nvPr/>
        </p:nvSpPr>
        <p:spPr>
          <a:xfrm>
            <a:off x="1331640" y="1845040"/>
            <a:ext cx="1944000" cy="1944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8318D0-1862-4B6F-89A7-55A21EDFEE6A}"/>
              </a:ext>
            </a:extLst>
          </p:cNvPr>
          <p:cNvSpPr/>
          <p:nvPr/>
        </p:nvSpPr>
        <p:spPr>
          <a:xfrm>
            <a:off x="5220072" y="1845040"/>
            <a:ext cx="1944000" cy="1944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8153CE2-A11A-457E-9624-7F66CB0ACCDC}"/>
              </a:ext>
            </a:extLst>
          </p:cNvPr>
          <p:cNvSpPr/>
          <p:nvPr/>
        </p:nvSpPr>
        <p:spPr bwMode="auto">
          <a:xfrm>
            <a:off x="4332916" y="1543576"/>
            <a:ext cx="4043491" cy="3949115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6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 sz="3200">
                <a:solidFill>
                  <a:srgbClr val="005954"/>
                </a:solidFill>
                <a:latin typeface="Open Sans" panose="020B0606030504020204" pitchFamily="34" charset="0"/>
              </a:rPr>
              <a:t>Comparons les deux types d’intérêt sur un placement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34076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313C913-082F-4CB6-A924-7365AE2E207B}"/>
              </a:ext>
            </a:extLst>
          </p:cNvPr>
          <p:cNvSpPr txBox="1">
            <a:spLocks/>
          </p:cNvSpPr>
          <p:nvPr/>
        </p:nvSpPr>
        <p:spPr bwMode="auto">
          <a:xfrm>
            <a:off x="-900608" y="5407496"/>
            <a:ext cx="109452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br>
              <a:rPr lang="fr-CA" sz="4500" dirty="0"/>
            </a:br>
            <a:r>
              <a:rPr lang="fr-CA" sz="4500" dirty="0"/>
              <a:t>Quel prêt devriez-vous choisir?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475B8-4F14-4BB2-AD15-F35617DFE8D6}"/>
              </a:ext>
            </a:extLst>
          </p:cNvPr>
          <p:cNvGrpSpPr/>
          <p:nvPr/>
        </p:nvGrpSpPr>
        <p:grpSpPr>
          <a:xfrm>
            <a:off x="44164" y="3948265"/>
            <a:ext cx="5192208" cy="920895"/>
            <a:chOff x="971167" y="2606621"/>
            <a:chExt cx="5192208" cy="9208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7E76C-35AB-4A30-81AF-39BF55B88167}"/>
                </a:ext>
              </a:extLst>
            </p:cNvPr>
            <p:cNvSpPr/>
            <p:nvPr/>
          </p:nvSpPr>
          <p:spPr>
            <a:xfrm>
              <a:off x="971167" y="2807516"/>
              <a:ext cx="5192208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951C1B-5D2C-43B1-AA7E-54FA9C260574}"/>
                </a:ext>
              </a:extLst>
            </p:cNvPr>
            <p:cNvSpPr txBox="1"/>
            <p:nvPr/>
          </p:nvSpPr>
          <p:spPr>
            <a:xfrm>
              <a:off x="2502670" y="2606621"/>
              <a:ext cx="2780309" cy="7200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800"/>
                <a:t>Vous placez 100 $ à un taux </a:t>
              </a:r>
              <a:br>
                <a:rPr lang="fr-CA" sz="1800"/>
              </a:br>
              <a:r>
                <a:rPr lang="fr-CA" sz="1800" b="1"/>
                <a:t>semestriel composé</a:t>
              </a:r>
              <a:r>
                <a:rPr lang="fr-CA" sz="1800"/>
                <a:t> de 7 % pendant 20 ans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8B13EB-B4D2-47FB-A0EF-926C338DD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159" y="1556792"/>
            <a:ext cx="1773122" cy="2171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E18474-86B7-4A42-8A31-332E578BD430}"/>
              </a:ext>
            </a:extLst>
          </p:cNvPr>
          <p:cNvSpPr txBox="1"/>
          <p:nvPr/>
        </p:nvSpPr>
        <p:spPr>
          <a:xfrm>
            <a:off x="5076056" y="3928907"/>
            <a:ext cx="285324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8890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/>
              <a:t>Vous placez 100 $ à un taux </a:t>
            </a:r>
            <a:br>
              <a:rPr lang="fr-CA" sz="1800"/>
            </a:br>
            <a:r>
              <a:rPr lang="fr-CA" sz="1800" b="1"/>
              <a:t>trimestriel composé</a:t>
            </a:r>
            <a:r>
              <a:rPr lang="fr-CA" sz="1800"/>
              <a:t> de 7 % pendant 20 ans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7269F7-E0C8-49B6-88E4-20D6C65D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97" y="1598391"/>
            <a:ext cx="1773122" cy="2171578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5B20C44-53D8-4BB1-BAEB-0DDA31383E58}"/>
              </a:ext>
            </a:extLst>
          </p:cNvPr>
          <p:cNvSpPr/>
          <p:nvPr/>
        </p:nvSpPr>
        <p:spPr bwMode="auto">
          <a:xfrm>
            <a:off x="4196594" y="1459686"/>
            <a:ext cx="4179812" cy="4148353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3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 sz="3200">
                <a:solidFill>
                  <a:srgbClr val="005954"/>
                </a:solidFill>
                <a:latin typeface="Open Sans" panose="020B0606030504020204" pitchFamily="34" charset="0"/>
              </a:rPr>
              <a:t>Comparons les deux types d’intérêt sur un placement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268760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313C913-082F-4CB6-A924-7365AE2E207B}"/>
              </a:ext>
            </a:extLst>
          </p:cNvPr>
          <p:cNvSpPr txBox="1">
            <a:spLocks/>
          </p:cNvSpPr>
          <p:nvPr/>
        </p:nvSpPr>
        <p:spPr bwMode="auto">
          <a:xfrm>
            <a:off x="-900608" y="5335488"/>
            <a:ext cx="109452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br>
              <a:rPr lang="fr-CA" sz="4500" dirty="0"/>
            </a:br>
            <a:r>
              <a:rPr lang="fr-CA" sz="4500" dirty="0"/>
              <a:t>Quel prêt devriez-vous choisir?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725F4-1FD9-4622-B0AB-13E34877C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94" y="1617510"/>
            <a:ext cx="1574816" cy="20977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9E475B8-4F14-4BB2-AD15-F35617DFE8D6}"/>
              </a:ext>
            </a:extLst>
          </p:cNvPr>
          <p:cNvGrpSpPr/>
          <p:nvPr/>
        </p:nvGrpSpPr>
        <p:grpSpPr>
          <a:xfrm>
            <a:off x="44164" y="3906666"/>
            <a:ext cx="5192208" cy="962494"/>
            <a:chOff x="971167" y="2565022"/>
            <a:chExt cx="5192208" cy="9624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7E76C-35AB-4A30-81AF-39BF55B88167}"/>
                </a:ext>
              </a:extLst>
            </p:cNvPr>
            <p:cNvSpPr/>
            <p:nvPr/>
          </p:nvSpPr>
          <p:spPr>
            <a:xfrm>
              <a:off x="971167" y="2807516"/>
              <a:ext cx="5192208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951C1B-5D2C-43B1-AA7E-54FA9C260574}"/>
                </a:ext>
              </a:extLst>
            </p:cNvPr>
            <p:cNvSpPr txBox="1"/>
            <p:nvPr/>
          </p:nvSpPr>
          <p:spPr>
            <a:xfrm>
              <a:off x="2480921" y="2565022"/>
              <a:ext cx="231572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800" dirty="0"/>
                <a:t>Vous placez 100 $ à un taux </a:t>
              </a:r>
              <a:r>
                <a:rPr lang="fr-CA" sz="1800" b="1" dirty="0"/>
                <a:t>annuel simple</a:t>
              </a:r>
              <a:r>
                <a:rPr lang="fr-CA" sz="1800" dirty="0"/>
                <a:t> de 10 % pendant 15 ans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8B13EB-B4D2-47FB-A0EF-926C338D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59" y="1556792"/>
            <a:ext cx="1773122" cy="2171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E18474-86B7-4A42-8A31-332E578BD430}"/>
              </a:ext>
            </a:extLst>
          </p:cNvPr>
          <p:cNvSpPr txBox="1"/>
          <p:nvPr/>
        </p:nvSpPr>
        <p:spPr>
          <a:xfrm>
            <a:off x="5332278" y="3906666"/>
            <a:ext cx="246874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8890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/>
              <a:t>Vous placez 100 $ à un taux </a:t>
            </a:r>
            <a:r>
              <a:rPr lang="fr-CA" sz="1800" b="1"/>
              <a:t>mensuel composé</a:t>
            </a:r>
            <a:r>
              <a:rPr lang="fr-CA" sz="1800"/>
              <a:t> de 5 % pendant 15 ans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FB5DABBA-6485-4FDD-B88A-811FC973D1F8}"/>
              </a:ext>
            </a:extLst>
          </p:cNvPr>
          <p:cNvSpPr/>
          <p:nvPr/>
        </p:nvSpPr>
        <p:spPr bwMode="auto">
          <a:xfrm>
            <a:off x="473981" y="1386282"/>
            <a:ext cx="4106408" cy="4074949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0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 sz="3200">
                <a:solidFill>
                  <a:srgbClr val="005954"/>
                </a:solidFill>
                <a:latin typeface="Open Sans" panose="020B0606030504020204" pitchFamily="34" charset="0"/>
              </a:rPr>
              <a:t>Comparons les deux types d’intérêt sur un placement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268760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CC725F4-1FD9-4622-B0AB-13E34877C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70877"/>
            <a:ext cx="1326998" cy="17676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9E475B8-4F14-4BB2-AD15-F35617DFE8D6}"/>
              </a:ext>
            </a:extLst>
          </p:cNvPr>
          <p:cNvGrpSpPr/>
          <p:nvPr/>
        </p:nvGrpSpPr>
        <p:grpSpPr>
          <a:xfrm>
            <a:off x="35496" y="3629924"/>
            <a:ext cx="5192208" cy="962494"/>
            <a:chOff x="971167" y="2565022"/>
            <a:chExt cx="5192208" cy="9624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7E76C-35AB-4A30-81AF-39BF55B88167}"/>
                </a:ext>
              </a:extLst>
            </p:cNvPr>
            <p:cNvSpPr/>
            <p:nvPr/>
          </p:nvSpPr>
          <p:spPr>
            <a:xfrm>
              <a:off x="971167" y="2807516"/>
              <a:ext cx="5192208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951C1B-5D2C-43B1-AA7E-54FA9C260574}"/>
                </a:ext>
              </a:extLst>
            </p:cNvPr>
            <p:cNvSpPr txBox="1"/>
            <p:nvPr/>
          </p:nvSpPr>
          <p:spPr>
            <a:xfrm>
              <a:off x="2480921" y="2565022"/>
              <a:ext cx="231572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800"/>
                <a:t>Vous placez 100 $ à un taux </a:t>
              </a:r>
              <a:r>
                <a:rPr lang="fr-CA" sz="1800" b="1"/>
                <a:t>annuel simple</a:t>
              </a:r>
              <a:r>
                <a:rPr lang="fr-CA" sz="1800"/>
                <a:t> de 10 % pendant 15 ans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8B13EB-B4D2-47FB-A0EF-926C338D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59" y="1556792"/>
            <a:ext cx="1773122" cy="2171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E18474-86B7-4A42-8A31-332E578BD430}"/>
              </a:ext>
            </a:extLst>
          </p:cNvPr>
          <p:cNvSpPr txBox="1"/>
          <p:nvPr/>
        </p:nvSpPr>
        <p:spPr>
          <a:xfrm>
            <a:off x="5332278" y="3906666"/>
            <a:ext cx="246874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8890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/>
              <a:t>Vous placez 100 $ à un taux </a:t>
            </a:r>
            <a:r>
              <a:rPr lang="fr-CA" sz="1800" b="1"/>
              <a:t>mensuel composé</a:t>
            </a:r>
            <a:r>
              <a:rPr lang="fr-CA" sz="1800"/>
              <a:t> de 5 % pendant 15 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B8EAB-E329-4B04-A71B-14A160E30044}"/>
              </a:ext>
            </a:extLst>
          </p:cNvPr>
          <p:cNvSpPr txBox="1"/>
          <p:nvPr/>
        </p:nvSpPr>
        <p:spPr>
          <a:xfrm>
            <a:off x="604916" y="5204816"/>
            <a:ext cx="8316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b="1">
                <a:solidFill>
                  <a:srgbClr val="EA7123"/>
                </a:solidFill>
              </a:rPr>
              <a:t>Pas évident! </a:t>
            </a:r>
            <a:r>
              <a:rPr lang="fr-CA" sz="1800"/>
              <a:t>Puisque la durée du placement n’est que de 15 ans, le placement à un taux annuel simple de 10 % est </a:t>
            </a:r>
            <a:r>
              <a:rPr lang="fr-CA" sz="1800" i="1"/>
              <a:t>plus avantageux</a:t>
            </a:r>
            <a:r>
              <a:rPr lang="fr-CA" sz="1800"/>
              <a:t> que le placement à un taux mensuel composé de 5 %. 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CFAFA61-742C-4C44-9C5C-B90DE9BBE775}"/>
              </a:ext>
            </a:extLst>
          </p:cNvPr>
          <p:cNvSpPr/>
          <p:nvPr/>
        </p:nvSpPr>
        <p:spPr bwMode="auto">
          <a:xfrm>
            <a:off x="463494" y="1470172"/>
            <a:ext cx="4043491" cy="3728904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defTabSz="121914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D9C9AF-0A56-4AF9-A060-54EF292BB7D6}"/>
              </a:ext>
            </a:extLst>
          </p:cNvPr>
          <p:cNvCxnSpPr>
            <a:cxnSpLocks/>
          </p:cNvCxnSpPr>
          <p:nvPr/>
        </p:nvCxnSpPr>
        <p:spPr bwMode="auto">
          <a:xfrm>
            <a:off x="4283968" y="1556792"/>
            <a:ext cx="0" cy="43564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92BD909-1C12-415D-AA75-0CD540BEE840}"/>
              </a:ext>
            </a:extLst>
          </p:cNvPr>
          <p:cNvSpPr/>
          <p:nvPr/>
        </p:nvSpPr>
        <p:spPr bwMode="auto">
          <a:xfrm>
            <a:off x="4211960" y="414908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B8004D-BD71-4CAB-B3E1-53B6081195B5}"/>
              </a:ext>
            </a:extLst>
          </p:cNvPr>
          <p:cNvSpPr/>
          <p:nvPr/>
        </p:nvSpPr>
        <p:spPr bwMode="auto">
          <a:xfrm>
            <a:off x="4211960" y="443711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A31260-D5D9-40EC-95B1-304A4A8EDE21}"/>
              </a:ext>
            </a:extLst>
          </p:cNvPr>
          <p:cNvGrpSpPr/>
          <p:nvPr/>
        </p:nvGrpSpPr>
        <p:grpSpPr>
          <a:xfrm>
            <a:off x="1670538" y="0"/>
            <a:ext cx="5802923" cy="6858000"/>
            <a:chOff x="1670538" y="0"/>
            <a:chExt cx="5802923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385EC2-1520-4843-965D-C854469DD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0538" y="0"/>
              <a:ext cx="5802923" cy="6858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320F8-C413-44D1-A2D0-E555DD82863F}"/>
                </a:ext>
              </a:extLst>
            </p:cNvPr>
            <p:cNvSpPr txBox="1"/>
            <p:nvPr/>
          </p:nvSpPr>
          <p:spPr>
            <a:xfrm>
              <a:off x="4355976" y="4293096"/>
              <a:ext cx="223224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/>
                <a:t>Après 15 ans, on obtient une somme totale plus élevée grâce au placement à un taux annuel simple de 10 % qu’au placement à un taux mensuel composé de 5 %.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C5674A-85A2-4B9D-A1D4-51061C63D0E0}"/>
                </a:ext>
              </a:extLst>
            </p:cNvPr>
            <p:cNvSpPr txBox="1"/>
            <p:nvPr/>
          </p:nvSpPr>
          <p:spPr>
            <a:xfrm>
              <a:off x="2361502" y="54528"/>
              <a:ext cx="49243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>
                  <a:latin typeface="Arial"/>
                  <a:ea typeface="MS PGothic"/>
                  <a:cs typeface="Arial"/>
                </a:rPr>
                <a:t>Différence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entre de </a:t>
              </a:r>
              <a:r>
                <a:rPr lang="en-US" sz="1400" dirty="0" err="1">
                  <a:latin typeface="Arial"/>
                  <a:ea typeface="MS PGothic"/>
                  <a:cs typeface="Arial"/>
                </a:rPr>
                <a:t>l’intérêt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</a:t>
              </a:r>
              <a:r>
                <a:rPr lang="en-US" sz="1400" dirty="0" err="1">
                  <a:latin typeface="Arial"/>
                  <a:ea typeface="MS PGothic"/>
                  <a:cs typeface="Arial"/>
                </a:rPr>
                <a:t>composé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et de </a:t>
              </a:r>
              <a:r>
                <a:rPr lang="en-US" sz="1400" dirty="0" err="1">
                  <a:latin typeface="Arial"/>
                  <a:ea typeface="MS PGothic"/>
                  <a:cs typeface="Arial"/>
                </a:rPr>
                <a:t>l’intérêt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simple</a:t>
              </a:r>
              <a:endParaRPr lang="en-US" sz="1400" dirty="0">
                <a:ea typeface="MS PGothic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8C2990-8377-4E38-91F9-C12E17C1D6C8}"/>
                </a:ext>
              </a:extLst>
            </p:cNvPr>
            <p:cNvSpPr txBox="1"/>
            <p:nvPr/>
          </p:nvSpPr>
          <p:spPr>
            <a:xfrm>
              <a:off x="3168942" y="6535024"/>
              <a:ext cx="140096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err="1">
                  <a:latin typeface="Arial"/>
                  <a:ea typeface="MS PGothic"/>
                  <a:cs typeface="Arial"/>
                </a:rPr>
                <a:t>Intérêt</a:t>
              </a:r>
              <a:r>
                <a:rPr lang="en-US" sz="1100" dirty="0">
                  <a:latin typeface="Arial"/>
                  <a:ea typeface="MS PGothic"/>
                  <a:cs typeface="Arial"/>
                </a:rPr>
                <a:t> simple 10 %</a:t>
              </a:r>
              <a:endParaRPr lang="en-US" sz="1100" dirty="0">
                <a:latin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8DC194-9E39-4BCA-967A-A52280859BC8}"/>
                </a:ext>
              </a:extLst>
            </p:cNvPr>
            <p:cNvSpPr txBox="1"/>
            <p:nvPr/>
          </p:nvSpPr>
          <p:spPr>
            <a:xfrm>
              <a:off x="4909657" y="6535024"/>
              <a:ext cx="166311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CA" sz="1100" dirty="0">
                  <a:latin typeface="Arial"/>
                  <a:ea typeface="MS PGothic"/>
                  <a:cs typeface="Arial"/>
                </a:rPr>
                <a:t>Intérêt composé 5 %</a:t>
              </a:r>
              <a:endParaRPr lang="en-US" dirty="0">
                <a:ea typeface="MS P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9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defTabSz="121914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F2A76F-EAE6-454C-B111-9D180859C2BD}"/>
              </a:ext>
            </a:extLst>
          </p:cNvPr>
          <p:cNvCxnSpPr>
            <a:cxnSpLocks/>
          </p:cNvCxnSpPr>
          <p:nvPr/>
        </p:nvCxnSpPr>
        <p:spPr bwMode="auto">
          <a:xfrm>
            <a:off x="5508102" y="1556792"/>
            <a:ext cx="0" cy="43564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6565D4C-FE08-4224-B47B-C8D6ECF07134}"/>
              </a:ext>
            </a:extLst>
          </p:cNvPr>
          <p:cNvSpPr/>
          <p:nvPr/>
        </p:nvSpPr>
        <p:spPr bwMode="auto">
          <a:xfrm>
            <a:off x="5436094" y="3434267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EF471D-5503-496A-B1EB-6BC4219321B9}"/>
              </a:ext>
            </a:extLst>
          </p:cNvPr>
          <p:cNvGrpSpPr/>
          <p:nvPr/>
        </p:nvGrpSpPr>
        <p:grpSpPr>
          <a:xfrm>
            <a:off x="1670538" y="0"/>
            <a:ext cx="6261955" cy="6858000"/>
            <a:chOff x="1670538" y="0"/>
            <a:chExt cx="6261955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385EC2-1520-4843-965D-C854469DD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0538" y="0"/>
              <a:ext cx="5802923" cy="6858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A1DD29-7FAE-4382-8838-97436A7663D8}"/>
                </a:ext>
              </a:extLst>
            </p:cNvPr>
            <p:cNvSpPr txBox="1"/>
            <p:nvPr/>
          </p:nvSpPr>
          <p:spPr>
            <a:xfrm>
              <a:off x="5700247" y="3612150"/>
              <a:ext cx="22322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/>
                <a:t>Après 25 ans, on obtient la même somme dans les deux cas.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AABCBC-0B6F-4691-9BE9-DEE4238C3132}"/>
                </a:ext>
              </a:extLst>
            </p:cNvPr>
            <p:cNvSpPr txBox="1"/>
            <p:nvPr/>
          </p:nvSpPr>
          <p:spPr>
            <a:xfrm>
              <a:off x="2361502" y="54528"/>
              <a:ext cx="49243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>
                  <a:latin typeface="Arial"/>
                  <a:ea typeface="MS PGothic"/>
                  <a:cs typeface="Arial"/>
                </a:rPr>
                <a:t>Différence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entre de </a:t>
              </a:r>
              <a:r>
                <a:rPr lang="en-US" sz="1400" dirty="0" err="1">
                  <a:latin typeface="Arial"/>
                  <a:ea typeface="MS PGothic"/>
                  <a:cs typeface="Arial"/>
                </a:rPr>
                <a:t>l’intérêt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</a:t>
              </a:r>
              <a:r>
                <a:rPr lang="en-US" sz="1400" dirty="0" err="1">
                  <a:latin typeface="Arial"/>
                  <a:ea typeface="MS PGothic"/>
                  <a:cs typeface="Arial"/>
                </a:rPr>
                <a:t>composé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et de </a:t>
              </a:r>
              <a:r>
                <a:rPr lang="en-US" sz="1400" dirty="0" err="1">
                  <a:latin typeface="Arial"/>
                  <a:ea typeface="MS PGothic"/>
                  <a:cs typeface="Arial"/>
                </a:rPr>
                <a:t>l’intérêt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simple</a:t>
              </a:r>
              <a:endParaRPr lang="en-US" sz="1400" dirty="0">
                <a:ea typeface="MS PGothic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8839A3-9B20-4E21-804C-7E6B0D434590}"/>
                </a:ext>
              </a:extLst>
            </p:cNvPr>
            <p:cNvSpPr txBox="1"/>
            <p:nvPr/>
          </p:nvSpPr>
          <p:spPr>
            <a:xfrm>
              <a:off x="3168942" y="6535024"/>
              <a:ext cx="140096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err="1">
                  <a:latin typeface="Arial"/>
                  <a:ea typeface="MS PGothic"/>
                  <a:cs typeface="Arial"/>
                </a:rPr>
                <a:t>Intérêt</a:t>
              </a:r>
              <a:r>
                <a:rPr lang="en-US" sz="1100" dirty="0">
                  <a:latin typeface="Arial"/>
                  <a:ea typeface="MS PGothic"/>
                  <a:cs typeface="Arial"/>
                </a:rPr>
                <a:t> simple 10 %</a:t>
              </a:r>
              <a:endParaRPr lang="en-US" sz="1100" dirty="0">
                <a:latin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0533D0-AB6C-4C0E-B70E-4D62B8E08092}"/>
                </a:ext>
              </a:extLst>
            </p:cNvPr>
            <p:cNvSpPr txBox="1"/>
            <p:nvPr/>
          </p:nvSpPr>
          <p:spPr>
            <a:xfrm>
              <a:off x="4909657" y="6535024"/>
              <a:ext cx="166311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CA" sz="1100" dirty="0">
                  <a:latin typeface="Arial"/>
                  <a:ea typeface="MS PGothic"/>
                  <a:cs typeface="Arial"/>
                </a:rPr>
                <a:t>Intérêt composé 5 %</a:t>
              </a:r>
              <a:endParaRPr lang="en-US" dirty="0">
                <a:ea typeface="MS P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7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83936"/>
            <a:ext cx="7923212" cy="685800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005954"/>
                </a:solidFill>
                <a:latin typeface="Open Sans"/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25741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D5BBA8F-C514-4A51-B170-B26BEDF16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80" y="1327486"/>
            <a:ext cx="6070039" cy="48093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defTabSz="121914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61EFD6-5ACA-4D94-B41C-457583751C7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0232" y="1412776"/>
            <a:ext cx="19110" cy="4500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58EF397-EEA6-498E-A03A-A5F3A95BCA47}"/>
              </a:ext>
            </a:extLst>
          </p:cNvPr>
          <p:cNvSpPr/>
          <p:nvPr/>
        </p:nvSpPr>
        <p:spPr bwMode="auto">
          <a:xfrm>
            <a:off x="6607334" y="1944427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C68E18-1F94-4035-87EA-165688C34479}"/>
              </a:ext>
            </a:extLst>
          </p:cNvPr>
          <p:cNvSpPr/>
          <p:nvPr/>
        </p:nvSpPr>
        <p:spPr bwMode="auto">
          <a:xfrm>
            <a:off x="6607334" y="2764109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B6D3E8-0C9A-4C05-B7FA-3BBD71FA0589}"/>
              </a:ext>
            </a:extLst>
          </p:cNvPr>
          <p:cNvGrpSpPr/>
          <p:nvPr/>
        </p:nvGrpSpPr>
        <p:grpSpPr>
          <a:xfrm>
            <a:off x="1670538" y="0"/>
            <a:ext cx="7378078" cy="6858000"/>
            <a:chOff x="1670538" y="0"/>
            <a:chExt cx="7378078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385EC2-1520-4843-965D-C854469DD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0538" y="0"/>
              <a:ext cx="5802923" cy="6858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4FC3B4-C288-4566-BFB1-5BACB033AC50}"/>
                </a:ext>
              </a:extLst>
            </p:cNvPr>
            <p:cNvSpPr txBox="1"/>
            <p:nvPr/>
          </p:nvSpPr>
          <p:spPr>
            <a:xfrm>
              <a:off x="6816370" y="3284984"/>
              <a:ext cx="223224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/>
                <a:t>Après 25 ans, la somme augmente bien plus rapidement dans le cas du placement à intérêt composé que dans celui du placement à intérêt simple.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E6C00C2-51D6-44F0-A806-EC8FF1251C2C}"/>
                </a:ext>
              </a:extLst>
            </p:cNvPr>
            <p:cNvSpPr txBox="1"/>
            <p:nvPr/>
          </p:nvSpPr>
          <p:spPr>
            <a:xfrm>
              <a:off x="2361502" y="54528"/>
              <a:ext cx="49243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>
                  <a:latin typeface="Arial"/>
                  <a:ea typeface="MS PGothic"/>
                  <a:cs typeface="Arial"/>
                </a:rPr>
                <a:t>Différence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entre de </a:t>
              </a:r>
              <a:r>
                <a:rPr lang="en-US" sz="1400" dirty="0" err="1">
                  <a:latin typeface="Arial"/>
                  <a:ea typeface="MS PGothic"/>
                  <a:cs typeface="Arial"/>
                </a:rPr>
                <a:t>l’intérêt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</a:t>
              </a:r>
              <a:r>
                <a:rPr lang="en-US" sz="1400" dirty="0" err="1">
                  <a:latin typeface="Arial"/>
                  <a:ea typeface="MS PGothic"/>
                  <a:cs typeface="Arial"/>
                </a:rPr>
                <a:t>composé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et de </a:t>
              </a:r>
              <a:r>
                <a:rPr lang="en-US" sz="1400" dirty="0" err="1">
                  <a:latin typeface="Arial"/>
                  <a:ea typeface="MS PGothic"/>
                  <a:cs typeface="Arial"/>
                </a:rPr>
                <a:t>l’intérêt</a:t>
              </a:r>
              <a:r>
                <a:rPr lang="en-US" sz="1400" dirty="0">
                  <a:latin typeface="Arial"/>
                  <a:ea typeface="MS PGothic"/>
                  <a:cs typeface="Arial"/>
                </a:rPr>
                <a:t> simple</a:t>
              </a:r>
              <a:endParaRPr lang="en-US" sz="1400" dirty="0">
                <a:ea typeface="MS PGothic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04BC7A-FA8F-42E5-8B88-9FA8974918E7}"/>
                </a:ext>
              </a:extLst>
            </p:cNvPr>
            <p:cNvSpPr txBox="1"/>
            <p:nvPr/>
          </p:nvSpPr>
          <p:spPr>
            <a:xfrm>
              <a:off x="3168942" y="6535024"/>
              <a:ext cx="140096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err="1">
                  <a:latin typeface="Arial"/>
                  <a:ea typeface="MS PGothic"/>
                  <a:cs typeface="Arial"/>
                </a:rPr>
                <a:t>Intérêt</a:t>
              </a:r>
              <a:r>
                <a:rPr lang="en-US" sz="1100" dirty="0">
                  <a:latin typeface="Arial"/>
                  <a:ea typeface="MS PGothic"/>
                  <a:cs typeface="Arial"/>
                </a:rPr>
                <a:t> simple 10 %</a:t>
              </a:r>
              <a:endParaRPr lang="en-US" sz="1100" dirty="0">
                <a:latin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88F9FE-A1FE-4322-AB75-901CC9DAE14D}"/>
                </a:ext>
              </a:extLst>
            </p:cNvPr>
            <p:cNvSpPr txBox="1"/>
            <p:nvPr/>
          </p:nvSpPr>
          <p:spPr>
            <a:xfrm>
              <a:off x="4909657" y="6535024"/>
              <a:ext cx="166311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CA" sz="1100" dirty="0">
                  <a:latin typeface="Arial"/>
                  <a:ea typeface="MS PGothic"/>
                  <a:cs typeface="Arial"/>
                </a:rPr>
                <a:t>Intérêt composé 5 %</a:t>
              </a:r>
              <a:endParaRPr lang="en-US" dirty="0">
                <a:ea typeface="MS P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3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 sz="3200">
                <a:solidFill>
                  <a:srgbClr val="005954"/>
                </a:solidFill>
                <a:latin typeface="Open Sans" panose="020B0606030504020204" pitchFamily="34" charset="0"/>
              </a:rPr>
              <a:t>En bref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848103" cy="4176713"/>
          </a:xfrm>
        </p:spPr>
        <p:txBody>
          <a:bodyPr/>
          <a:lstStyle/>
          <a:p>
            <a:pPr marL="0" indent="0" defTabSz="121914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Lorsqu’on </a:t>
            </a:r>
            <a:r>
              <a:rPr lang="fr-CA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emprunte</a:t>
            </a: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de l’argent, on préfère habituellement : </a:t>
            </a:r>
          </a:p>
          <a:p>
            <a:pPr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un taux d’intérêt faible </a:t>
            </a:r>
          </a:p>
          <a:p>
            <a:pPr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</a:rPr>
              <a:t>de l’intérêt simple</a:t>
            </a:r>
          </a:p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CA" sz="2000" b="1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Parce qu’on </a:t>
            </a:r>
            <a:r>
              <a:rPr lang="fr-CA" sz="2000" b="1" i="1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paye</a:t>
            </a:r>
            <a:r>
              <a:rPr lang="fr-CA" sz="2000" b="1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de l’intérêt!</a:t>
            </a:r>
          </a:p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Lorsqu’on </a:t>
            </a:r>
            <a:r>
              <a:rPr lang="fr-CA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place</a:t>
            </a: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de l’argent, on cherchera habituellement :</a:t>
            </a:r>
          </a:p>
          <a:p>
            <a:pPr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un taux d’intérêt élevé</a:t>
            </a:r>
          </a:p>
          <a:p>
            <a:pPr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</a:rPr>
              <a:t>de l’intérêt composé</a:t>
            </a:r>
          </a:p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CA" sz="2000" b="1" dirty="0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Parce qu’on </a:t>
            </a:r>
            <a:r>
              <a:rPr lang="fr-CA" sz="2000" b="1" i="1" dirty="0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touche</a:t>
            </a:r>
            <a:r>
              <a:rPr lang="fr-CA" sz="2000" b="1" dirty="0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de l’intérêt!</a:t>
            </a:r>
          </a:p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defTabSz="121914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186A5D-BF2A-419E-8C08-472A6070D60F}"/>
              </a:ext>
            </a:extLst>
          </p:cNvPr>
          <p:cNvSpPr txBox="1"/>
          <p:nvPr/>
        </p:nvSpPr>
        <p:spPr>
          <a:xfrm>
            <a:off x="611560" y="472514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Comme nous venons de le constater, il faut également tenir compte de la durée du prêt ou du placement.</a:t>
            </a:r>
          </a:p>
        </p:txBody>
      </p:sp>
    </p:spTree>
    <p:extLst>
      <p:ext uri="{BB962C8B-B14F-4D97-AF65-F5344CB8AC3E}">
        <p14:creationId xmlns:p14="http://schemas.microsoft.com/office/powerpoint/2010/main" val="10056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621"/>
            <a:ext cx="7923981" cy="832607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Au terme de la leçon, les élèves :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fr-CA"/>
              <a:t> 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5888E7-FC79-4AC9-B440-D2BEDB84BCF2}"/>
              </a:ext>
            </a:extLst>
          </p:cNvPr>
          <p:cNvSpPr txBox="1">
            <a:spLocks/>
          </p:cNvSpPr>
          <p:nvPr/>
        </p:nvSpPr>
        <p:spPr bwMode="auto">
          <a:xfrm>
            <a:off x="468313" y="1412875"/>
            <a:ext cx="79232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Font typeface="Arial" panose="020B0604020202020204" pitchFamily="34" charset="0"/>
              <a:buChar char="•"/>
            </a:pPr>
            <a:r>
              <a:rPr lang="fr-CA" sz="2000" b="0" i="0">
                <a:solidFill>
                  <a:srgbClr val="000000"/>
                </a:solidFill>
                <a:latin typeface="Arial" panose="020B0604020202020204" pitchFamily="34" charset="0"/>
              </a:rPr>
              <a:t>connaîtront la différence entre l’intérêt simple et l’intérêt composé;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CA" sz="2000" b="0" i="0">
                <a:solidFill>
                  <a:srgbClr val="000000"/>
                </a:solidFill>
                <a:latin typeface="Arial" panose="020B0604020202020204" pitchFamily="34" charset="0"/>
              </a:rPr>
              <a:t>pourront expliquer pourquoi l’intérêt simple et l’intérêt composé peuvent avoir une incidence sur leurs objectifs financiers et leur dette;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CA" sz="2000" b="0" i="0">
                <a:solidFill>
                  <a:srgbClr val="000000"/>
                </a:solidFill>
                <a:latin typeface="Arial" panose="020B0604020202020204" pitchFamily="34" charset="0"/>
              </a:rPr>
              <a:t>connaîtront les caractéristiques du taux d’intérêt, comme le pourcentage, l’intérêt simple et l’intérêt composé, et la durée.</a:t>
            </a:r>
          </a:p>
          <a:p>
            <a:pPr marL="0" indent="0" eaLnBrk="1" hangingPunct="1">
              <a:buFontTx/>
              <a:buNone/>
            </a:pPr>
            <a:endParaRPr lang="en-US" altLang="en-US" sz="1800" kern="0" dirty="0"/>
          </a:p>
          <a:p>
            <a:pPr marL="0" indent="0" eaLnBrk="1" hangingPunct="1">
              <a:buFontTx/>
              <a:buNone/>
            </a:pPr>
            <a:r>
              <a:rPr lang="fr-CA" sz="1800"/>
              <a:t> </a:t>
            </a:r>
          </a:p>
          <a:p>
            <a:pPr eaLnBrk="1" hangingPunct="1"/>
            <a:endParaRPr lang="en-US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58603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12389"/>
            <a:ext cx="7923212" cy="1000387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005954"/>
                </a:solidFill>
                <a:latin typeface="Open Sans" panose="020B0606030504020204" pitchFamily="34" charset="0"/>
              </a:rPr>
              <a:t>Intérêts sur un placement ou sur une dette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16583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 b="1" dirty="0"/>
              <a:t>Payez-vous</a:t>
            </a:r>
            <a:r>
              <a:rPr lang="fr-CA" sz="2000" dirty="0"/>
              <a:t> de l’intérêt ou en </a:t>
            </a:r>
            <a:r>
              <a:rPr lang="fr-CA" sz="2000" b="1" dirty="0"/>
              <a:t>touchez-vous</a:t>
            </a:r>
            <a:r>
              <a:rPr lang="fr-CA" sz="2000" dirty="0"/>
              <a:t>? Pour le savoir, nous allons regarder une vidéo.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fr-CA" b="1" dirty="0"/>
              <a:t>Regarder la vidéo : </a:t>
            </a:r>
            <a:r>
              <a:rPr lang="fr-CA" dirty="0"/>
              <a:t>L’intérêt sur les prêts et les placements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fr-CA" dirty="0"/>
              <a:t> 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435144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640"/>
            <a:ext cx="7923212" cy="1105249"/>
          </a:xfrm>
        </p:spPr>
        <p:txBody>
          <a:bodyPr/>
          <a:lstStyle/>
          <a:p>
            <a:pPr eaLnBrk="1" hangingPunct="1"/>
            <a:r>
              <a:rPr lang="fr-CA" sz="3600" dirty="0">
                <a:solidFill>
                  <a:srgbClr val="005954"/>
                </a:solidFill>
                <a:latin typeface="Open Sans" panose="020B0606030504020204" pitchFamily="34" charset="0"/>
              </a:rPr>
              <a:t>Activité : Prêteur ou emprunteur?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776"/>
            <a:ext cx="7923212" cy="4176713"/>
          </a:xfrm>
        </p:spPr>
        <p:txBody>
          <a:bodyPr/>
          <a:lstStyle/>
          <a:p>
            <a:pPr marL="0" indent="0" eaLnBrk="1" hangingPunct="1">
              <a:lnSpc>
                <a:spcPts val="2160"/>
              </a:lnSpc>
              <a:buNone/>
            </a:pPr>
            <a:r>
              <a:rPr lang="fr-CA" b="1" dirty="0"/>
              <a:t>Situation A</a:t>
            </a:r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fr-CA" dirty="0"/>
              <a:t>Liam prête 10 $ à </a:t>
            </a:r>
            <a:r>
              <a:rPr lang="fr-CA" dirty="0" err="1"/>
              <a:t>Élina</a:t>
            </a:r>
            <a:r>
              <a:rPr lang="fr-CA" dirty="0"/>
              <a:t>. </a:t>
            </a:r>
          </a:p>
          <a:p>
            <a:pPr marL="0" indent="0" eaLnBrk="1" hangingPunct="1">
              <a:lnSpc>
                <a:spcPts val="216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fr-CA" dirty="0"/>
              <a:t>Questions :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 dirty="0"/>
              <a:t>Qui est le prêteur?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 dirty="0"/>
              <a:t>Qui est l’emprunteur?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 dirty="0"/>
              <a:t>Qui paye de l’intérêt?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 dirty="0"/>
              <a:t>Qui touche de l’intérêt?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521" y="98072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9928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lnSpc>
                <a:spcPts val="2160"/>
              </a:lnSpc>
              <a:buNone/>
            </a:pPr>
            <a:r>
              <a:rPr lang="fr-CA" b="1"/>
              <a:t>Situation B</a:t>
            </a:r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fr-CA"/>
              <a:t>Danny emprunte 20 $ à David. </a:t>
            </a:r>
          </a:p>
          <a:p>
            <a:pPr marL="0" indent="0" eaLnBrk="1" hangingPunct="1">
              <a:lnSpc>
                <a:spcPts val="216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fr-CA"/>
              <a:t>Questions :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/>
              <a:t>Qui est le prêteur?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/>
              <a:t>Qui est l’emprunteur?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/>
              <a:t>Qui paye de l’intérêt?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/>
              <a:t>Qui touche de l’intérêt?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4C878F-9C88-47A7-B0C9-636C19F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640"/>
            <a:ext cx="7923212" cy="1105249"/>
          </a:xfrm>
        </p:spPr>
        <p:txBody>
          <a:bodyPr/>
          <a:lstStyle/>
          <a:p>
            <a:pPr eaLnBrk="1" hangingPunct="1"/>
            <a:r>
              <a:rPr lang="fr-CA" sz="3600" dirty="0">
                <a:solidFill>
                  <a:srgbClr val="005954"/>
                </a:solidFill>
                <a:latin typeface="Open Sans" panose="020B0606030504020204" pitchFamily="34" charset="0"/>
              </a:rPr>
              <a:t>Activité : Prêteur ou emprunteur?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18EC2D68-D18C-4886-A19E-10E4DEA94C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521" y="98072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1414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lnSpc>
                <a:spcPts val="2160"/>
              </a:lnSpc>
              <a:buNone/>
            </a:pPr>
            <a:r>
              <a:rPr lang="fr-CA" b="1"/>
              <a:t>Situation C</a:t>
            </a:r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fr-CA"/>
              <a:t>Amelia prête à Jasmine 15 $.</a:t>
            </a:r>
          </a:p>
          <a:p>
            <a:pPr marL="0" indent="0" eaLnBrk="1" hangingPunct="1">
              <a:lnSpc>
                <a:spcPts val="216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fr-CA"/>
              <a:t>Questions :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/>
              <a:t>Qui est la prêteuse?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/>
              <a:t>Qui est l’emprunteuse?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/>
              <a:t>Qui paye de l’intérêt?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fr-CA"/>
              <a:t>Qui touche de l’intérêt?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257ECF-E610-4EC1-B70C-A669C569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640"/>
            <a:ext cx="7923212" cy="1105249"/>
          </a:xfrm>
        </p:spPr>
        <p:txBody>
          <a:bodyPr/>
          <a:lstStyle/>
          <a:p>
            <a:pPr eaLnBrk="1" hangingPunct="1"/>
            <a:r>
              <a:rPr lang="fr-CA" sz="3600" dirty="0">
                <a:solidFill>
                  <a:srgbClr val="005954"/>
                </a:solidFill>
                <a:latin typeface="Open Sans" panose="020B0606030504020204" pitchFamily="34" charset="0"/>
              </a:rPr>
              <a:t>Activité : Prêteur ou emprunteur?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7C9F3BDD-374A-4E99-97C4-B7CD72FB3F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521" y="98072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654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97079"/>
            <a:ext cx="7923212" cy="801149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Terminologie scolaire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fr-CA" sz="2000"/>
              <a:t>Le </a:t>
            </a:r>
            <a:r>
              <a:rPr lang="fr-CA" sz="2000" b="1"/>
              <a:t>capital </a:t>
            </a:r>
            <a:r>
              <a:rPr lang="fr-CA" sz="2000"/>
              <a:t>est la somme d’argent que l’on emprunte ou que l’on prête.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/>
              <a:t>L’</a:t>
            </a:r>
            <a:r>
              <a:rPr lang="fr-CA" sz="2000" b="1"/>
              <a:t>intérêt simple </a:t>
            </a:r>
            <a:r>
              <a:rPr lang="fr-CA" sz="2000"/>
              <a:t>est calculé en fonction du </a:t>
            </a:r>
            <a:r>
              <a:rPr lang="fr-CA" sz="2000" b="1"/>
              <a:t>capital</a:t>
            </a:r>
            <a:r>
              <a:rPr lang="fr-CA" sz="2000"/>
              <a:t> emprunté ou placé.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/>
              <a:t>L’</a:t>
            </a:r>
            <a:r>
              <a:rPr lang="fr-CA" sz="2000" b="1"/>
              <a:t>intérêt composé</a:t>
            </a:r>
            <a:r>
              <a:rPr lang="fr-CA" sz="2000"/>
              <a:t> est calculé en fonction du </a:t>
            </a:r>
            <a:r>
              <a:rPr lang="fr-CA" sz="2000" b="1"/>
              <a:t>capital</a:t>
            </a:r>
            <a:r>
              <a:rPr lang="fr-CA" sz="2000"/>
              <a:t> et de l’intérêt accumulé sur une dette ou un placement.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/>
              <a:t>L’</a:t>
            </a:r>
            <a:r>
              <a:rPr lang="fr-CA" sz="2000" b="1"/>
              <a:t>intérêt</a:t>
            </a:r>
            <a:r>
              <a:rPr lang="fr-CA" sz="2000"/>
              <a:t> est le montant qu’on facture à une personne qui emprunte de l’argent, ou que l’on verse à une personne qui place de l’argent. 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101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5896"/>
            <a:ext cx="7923981" cy="1063304"/>
          </a:xfrm>
        </p:spPr>
        <p:txBody>
          <a:bodyPr/>
          <a:lstStyle/>
          <a:p>
            <a:r>
              <a:rPr lang="fr" sz="3600" dirty="0">
                <a:solidFill>
                  <a:srgbClr val="005954"/>
                </a:solidFill>
                <a:latin typeface="Open Sans" panose="020B0606030504020204" pitchFamily="34" charset="0"/>
              </a:rPr>
              <a:t>Comprendre les intérêts composés</a:t>
            </a:r>
            <a:endParaRPr lang="en-US" sz="3600" dirty="0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9242-5902-4867-A0CA-ACF5129C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046708"/>
            <a:ext cx="7923981" cy="4176464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ea typeface="+mn-lt"/>
                <a:cs typeface="+mn-lt"/>
                <a:hlinkClick r:id="rId3"/>
              </a:rPr>
              <a:t>LE POUVOIR DES INTERET COMPOSES - YouTube</a:t>
            </a:r>
            <a:endParaRPr lang="fr-CA" dirty="0">
              <a:cs typeface="+mn-lt"/>
            </a:endParaRPr>
          </a:p>
          <a:p>
            <a:pPr marL="0" indent="0">
              <a:buNone/>
            </a:pPr>
            <a:endParaRPr lang="en-CA" dirty="0">
              <a:cs typeface="Arial"/>
            </a:endParaRPr>
          </a:p>
          <a:p>
            <a:pPr marL="0" indent="0">
              <a:buNone/>
            </a:pPr>
            <a:endParaRPr lang="en-CA" dirty="0">
              <a:cs typeface="Arial"/>
            </a:endParaRP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98072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4">
            <a:hlinkClick r:id="" action="ppaction://media"/>
            <a:extLst>
              <a:ext uri="{FF2B5EF4-FFF2-40B4-BE49-F238E27FC236}">
                <a16:creationId xmlns:a16="http://schemas.microsoft.com/office/drawing/2014/main" id="{C21F2442-072D-4BF8-BBBF-7300E9C0C3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2475" y="1412776"/>
            <a:ext cx="7714431" cy="49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0912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1" ma:contentTypeDescription="Create a new document." ma:contentTypeScope="" ma:versionID="640ffff8c20f7e010ea2200d054a54c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743b969b4f3ac85a24cce56866ed8e25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bca0e2f-16d9-4d6a-8327-7fd70d55969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3A5EA38-37C1-4151-A73D-857D7B0043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C6590A-747E-4865-82DA-B15F42952E1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02C02AE-4BE6-4856-9BAC-558D414E6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93094-0435-4eae-a32c-76983131fc0f"/>
    <ds:schemaRef ds:uri="1bca0e2f-16d9-4d6a-8327-7fd70d559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B1ABF76-BADC-4C69-B0E6-CD9F8E4572A9}">
  <ds:schemaRefs>
    <ds:schemaRef ds:uri="http://schemas.microsoft.com/office/2006/metadata/properties"/>
    <ds:schemaRef ds:uri="http://schemas.microsoft.com/office/infopath/2007/PartnerControls"/>
    <ds:schemaRef ds:uri="1bca0e2f-16d9-4d6a-8327-7fd70d5596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On-screen Show (4:3)</PresentationFormat>
  <Paragraphs>105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Open Sans</vt:lpstr>
      <vt:lpstr>Blank Presentation</vt:lpstr>
      <vt:lpstr>Taux d’intérêt sur l’investissement et les dettes</vt:lpstr>
      <vt:lpstr>Remarque spéciale à l’intention du personnel enseignant</vt:lpstr>
      <vt:lpstr>Au terme de la leçon, les élèves :</vt:lpstr>
      <vt:lpstr>Intérêts sur un placement ou sur une dette</vt:lpstr>
      <vt:lpstr>Activité : Prêteur ou emprunteur?</vt:lpstr>
      <vt:lpstr>Activité : Prêteur ou emprunteur?</vt:lpstr>
      <vt:lpstr>Activité : Prêteur ou emprunteur?</vt:lpstr>
      <vt:lpstr>Terminologie scolaire</vt:lpstr>
      <vt:lpstr>Comprendre les intérêts composés</vt:lpstr>
      <vt:lpstr>Sur une longue période de temps...</vt:lpstr>
      <vt:lpstr>l’intérêt peut être avantageux ou désavantageux...</vt:lpstr>
      <vt:lpstr>Outils en ligne</vt:lpstr>
      <vt:lpstr>Comparons les deux types d’intérêt sur un prêt</vt:lpstr>
      <vt:lpstr>Comparons les deux types d’intérêt sur un prêt</vt:lpstr>
      <vt:lpstr>Comparons les deux types d’intérêt sur un placement</vt:lpstr>
      <vt:lpstr>Comparons les deux types d’intérêt sur un placement</vt:lpstr>
      <vt:lpstr>Comparons les deux types d’intérêt sur un placement</vt:lpstr>
      <vt:lpstr>PowerPoint Presentation</vt:lpstr>
      <vt:lpstr>PowerPoint Presentation</vt:lpstr>
      <vt:lpstr>PowerPoint Presentation</vt:lpstr>
      <vt:lpstr>En bref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126</cp:revision>
  <dcterms:created xsi:type="dcterms:W3CDTF">2011-06-06T13:23:04Z</dcterms:created>
  <dcterms:modified xsi:type="dcterms:W3CDTF">2021-12-17T18:42:54Z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Shannon Stevens</vt:lpwstr>
  </property>
  <property fmtid="{D5CDD505-2E9C-101B-9397-08002B2CF9AE}" pid="3" name="Order">
    <vt:r8>935800</vt:r8>
  </property>
  <property fmtid="{D5CDD505-2E9C-101B-9397-08002B2CF9AE}" pid="4" name="display_urn:schemas-microsoft-com:office:office#Author">
    <vt:lpwstr>Shannon Stevens</vt:lpwstr>
  </property>
  <property fmtid="{D5CDD505-2E9C-101B-9397-08002B2CF9AE}" pid="5" name="ContentTypeId">
    <vt:lpwstr>0x0101006F7E63EF2496EC4A8317235C224509C7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