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893" r:id="rId5"/>
  </p:sldMasterIdLst>
  <p:notesMasterIdLst>
    <p:notesMasterId r:id="rId34"/>
  </p:notesMasterIdLst>
  <p:handoutMasterIdLst>
    <p:handoutMasterId r:id="rId35"/>
  </p:handoutMasterIdLst>
  <p:sldIdLst>
    <p:sldId id="353" r:id="rId6"/>
    <p:sldId id="298" r:id="rId7"/>
    <p:sldId id="355" r:id="rId8"/>
    <p:sldId id="361" r:id="rId9"/>
    <p:sldId id="370" r:id="rId10"/>
    <p:sldId id="363" r:id="rId11"/>
    <p:sldId id="365" r:id="rId12"/>
    <p:sldId id="371" r:id="rId13"/>
    <p:sldId id="369" r:id="rId14"/>
    <p:sldId id="364" r:id="rId15"/>
    <p:sldId id="372" r:id="rId16"/>
    <p:sldId id="386" r:id="rId17"/>
    <p:sldId id="383" r:id="rId18"/>
    <p:sldId id="366" r:id="rId19"/>
    <p:sldId id="367" r:id="rId20"/>
    <p:sldId id="368" r:id="rId21"/>
    <p:sldId id="378" r:id="rId22"/>
    <p:sldId id="379" r:id="rId23"/>
    <p:sldId id="387" r:id="rId24"/>
    <p:sldId id="384" r:id="rId25"/>
    <p:sldId id="385" r:id="rId26"/>
    <p:sldId id="382" r:id="rId27"/>
    <p:sldId id="380" r:id="rId28"/>
    <p:sldId id="376" r:id="rId29"/>
    <p:sldId id="375" r:id="rId30"/>
    <p:sldId id="373" r:id="rId31"/>
    <p:sldId id="374" r:id="rId32"/>
    <p:sldId id="36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/p/EoOC696QMqA7XAAeTOA==" hashData="AEZPv/b5NC6yAlilGhFxRvPfIQmlR62uxbgNNGbV3EoCntv1MCPDysqhi2Nb1nED7EaSYJGsJmEV6yDU+8IiE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8A"/>
    <a:srgbClr val="F4F1EC"/>
    <a:srgbClr val="00BFDF"/>
    <a:srgbClr val="FFFF00"/>
    <a:srgbClr val="005954"/>
    <a:srgbClr val="003E38"/>
    <a:srgbClr val="CF5B13"/>
    <a:srgbClr val="B75011"/>
    <a:srgbClr val="EA7123"/>
    <a:srgbClr val="5C4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2D512-7D9E-9377-83D3-2BDDFDE4E60E}" v="1" dt="2023-04-20T14:35:57.848"/>
    <p1510:client id="{FDB77C52-C5DD-484C-9FCA-1B1099B0974C}" v="232" dt="2023-04-20T15:06:02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495D4-AEC1-44CC-876E-4AF530B26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8FBB7-FDB5-4623-B9FE-64001DA93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2C782-B009-4CCF-A3FF-4524DEEEDA32}" type="datetimeFigureOut">
              <a:rPr lang="en-US"/>
              <a:pPr>
                <a:defRPr/>
              </a:pPr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818AA-55B8-488A-84EB-BD1F89725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563D-D661-43E1-B327-1C8E38743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C7960-17DD-4183-9673-25EA59BC5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0CD097-99D6-44F0-8D58-7C302EFBFA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5DE2AF-BB9B-47E5-91EB-E12202C4A0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06F05BA-3762-4E31-9B07-23595465C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ED3AFCF-F459-436C-9A70-562B6B0082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FD2C517-4B84-4DE0-BAA4-899F817A97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ECFCB27-DD45-43E5-9C69-9B5D946E5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9075F-1A24-4A34-8121-5E10FB5370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70914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4442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4242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55852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6682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16534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8380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64896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72126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2375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111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00533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64880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17095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37871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25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67490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3610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9253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2430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744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4718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09098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5391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Google Shape;62;p1:notes">
            <a:extLst>
              <a:ext uri="{FF2B5EF4-FFF2-40B4-BE49-F238E27FC236}">
                <a16:creationId xmlns:a16="http://schemas.microsoft.com/office/drawing/2014/main" id="{26045871-3D03-B242-AFF2-CCF4924F84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0" name="Google Shape;63;p1:notes">
            <a:extLst>
              <a:ext uri="{FF2B5EF4-FFF2-40B4-BE49-F238E27FC236}">
                <a16:creationId xmlns:a16="http://schemas.microsoft.com/office/drawing/2014/main" id="{88CC3061-FD35-28B0-E140-CC654E3A0CE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5579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fr/agence-consommation-matiere-financiere/services/prets/prets-sur-salair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.ca/fr/page/les-prets-sur-salaire-vos-droi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.netrevolution.com/blog/les-5-raisons-cles-d-eviter-les-prets-sur-salaire-806670.html" TargetMode="External"/><Relationship Id="rId4" Type="http://schemas.openxmlformats.org/officeDocument/2006/relationships/hyperlink" Target="https://pretsquebec.ca/prets/prets-sur-salaire/#:~:text=vous%20%C3%AAtes%20admissible.-,Avantages%20et%20inconv%C3%A9nients%20des%20pr%C3%AAts%20sur%20salaire%20au%20Canada,-Comme%20tout%20aut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YQptE6-PN8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nc.ca/particuliers/hypotheque/calculatrices/versements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asyfinancial.com/fr/montreal" TargetMode="External"/><Relationship Id="rId5" Type="http://schemas.openxmlformats.org/officeDocument/2006/relationships/hyperlink" Target="https://www.finacapitale.com/fr/" TargetMode="External"/><Relationship Id="rId4" Type="http://schemas.openxmlformats.org/officeDocument/2006/relationships/hyperlink" Target="https://www.desjardins.com/outils/calcul-versements-hypothecaires/index.js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urnaldemontreal.com/2021/01/16/des-requins-de-la-finance-qui-pretent-a-150-minimum" TargetMode="External"/><Relationship Id="rId7" Type="http://schemas.openxmlformats.org/officeDocument/2006/relationships/hyperlink" Target="https://www.lapresse.ca/affaires/finances-personnelles/2019-08-25/avertissement-ce-pret-vous-mettra-dans-le-petri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esoleil.com/2022/11/11/la-spirale-infernale-des-prets-rapides-5723a8c08684a0c28d8a9dd1e22d139a/" TargetMode="External"/><Relationship Id="rId5" Type="http://schemas.openxmlformats.org/officeDocument/2006/relationships/hyperlink" Target="https://www.debt.org/credit/payday-lenders/" TargetMode="External"/><Relationship Id="rId4" Type="http://schemas.openxmlformats.org/officeDocument/2006/relationships/hyperlink" Target="https://www.rcinet.ca/fr/2016/10/25/prets-sur-salaire-du-credit-qui-peut-mener-a-la-detresse-financiere/#:~:text=C%27est%20un%20pr%C3%AAt%20%C3%A0%20court%20terme%20et%20d%27une,quand%20ils%20manquent%20d%E2%80%99argent%20avant%20leur%20prochaine%20paye.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I4sdXbgk4g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I4sdXbgk4g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dirty="0">
                <a:solidFill>
                  <a:srgbClr val="FFFFFF"/>
                </a:solidFill>
                <a:sym typeface="Arial" panose="020B0604020202020204" pitchFamily="34" charset="0"/>
              </a:rPr>
              <a:t>Les services </a:t>
            </a:r>
            <a:r>
              <a:rPr lang="en-US" altLang="en-US" dirty="0" err="1">
                <a:solidFill>
                  <a:srgbClr val="FFFFFF"/>
                </a:solidFill>
                <a:sym typeface="Arial" panose="020B0604020202020204" pitchFamily="34" charset="0"/>
              </a:rPr>
              <a:t>bancaires</a:t>
            </a:r>
            <a:r>
              <a:rPr lang="en-US" altLang="en-US" dirty="0">
                <a:solidFill>
                  <a:srgbClr val="FFFFFF"/>
                </a:solidFill>
                <a:sym typeface="Arial" panose="020B0604020202020204" pitchFamily="34" charset="0"/>
              </a:rPr>
              <a:t> 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fr-CA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À partir de la 12</a:t>
            </a:r>
            <a:r>
              <a:rPr lang="fr-CA" altLang="en-US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  <a:r>
              <a:rPr lang="fr-CA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année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2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03B81733-9AC8-475C-A369-87A1A3F745B1}"/>
              </a:ext>
            </a:extLst>
          </p:cNvPr>
          <p:cNvSpPr/>
          <p:nvPr/>
        </p:nvSpPr>
        <p:spPr>
          <a:xfrm rot="7298686">
            <a:off x="6019665" y="2697552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AAF9B3A-1672-FADC-D330-ED819B004F77}"/>
              </a:ext>
            </a:extLst>
          </p:cNvPr>
          <p:cNvSpPr/>
          <p:nvPr/>
        </p:nvSpPr>
        <p:spPr>
          <a:xfrm rot="10800000">
            <a:off x="3528186" y="3734404"/>
            <a:ext cx="2303090" cy="2971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5295392-2D01-3EA9-23D4-1297C44FE676}"/>
              </a:ext>
            </a:extLst>
          </p:cNvPr>
          <p:cNvSpPr/>
          <p:nvPr/>
        </p:nvSpPr>
        <p:spPr>
          <a:xfrm rot="14162200">
            <a:off x="1061309" y="2790158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17959" y="578610"/>
            <a:ext cx="8639175" cy="993775"/>
          </a:xfrm>
        </p:spPr>
        <p:txBody>
          <a:bodyPr lIns="68569" tIns="34275" rIns="68569" bIns="34275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 err="1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Banque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47993" y="1736169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264650-EA9A-4A6F-8B10-AA19A4EC8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277" y="1927941"/>
            <a:ext cx="1831986" cy="1666694"/>
          </a:xfrm>
          <a:prstGeom prst="rect">
            <a:avLst/>
          </a:prstGeom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A07BB206-9593-4A95-842B-BE50D020ED78}"/>
              </a:ext>
            </a:extLst>
          </p:cNvPr>
          <p:cNvSpPr/>
          <p:nvPr/>
        </p:nvSpPr>
        <p:spPr>
          <a:xfrm rot="18060763">
            <a:off x="1111124" y="-165112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D32752-69CC-4DCB-A04C-31828DC4AF3A}"/>
              </a:ext>
            </a:extLst>
          </p:cNvPr>
          <p:cNvSpPr txBox="1"/>
          <p:nvPr/>
        </p:nvSpPr>
        <p:spPr>
          <a:xfrm rot="1867794">
            <a:off x="740991" y="1086464"/>
            <a:ext cx="3162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Reçoit</a:t>
            </a:r>
            <a:r>
              <a:rPr lang="en-CA" dirty="0">
                <a:solidFill>
                  <a:schemeClr val="bg1"/>
                </a:solidFill>
              </a:rPr>
              <a:t> et conserve</a:t>
            </a:r>
          </a:p>
          <a:p>
            <a:r>
              <a:rPr lang="en-CA" dirty="0">
                <a:solidFill>
                  <a:schemeClr val="bg1"/>
                </a:solidFill>
              </a:rPr>
              <a:t>les </a:t>
            </a:r>
            <a:r>
              <a:rPr lang="fr-CA" dirty="0">
                <a:solidFill>
                  <a:schemeClr val="bg1"/>
                </a:solidFill>
              </a:rPr>
              <a:t>dépôts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7CFB38-B8D8-474B-8B5B-3D814551700D}"/>
              </a:ext>
            </a:extLst>
          </p:cNvPr>
          <p:cNvSpPr txBox="1"/>
          <p:nvPr/>
        </p:nvSpPr>
        <p:spPr>
          <a:xfrm rot="19588798">
            <a:off x="635897" y="4121164"/>
            <a:ext cx="2883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1"/>
                </a:solidFill>
              </a:rPr>
              <a:t>Garde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l’argent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sous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forme</a:t>
            </a:r>
            <a:r>
              <a:rPr lang="en-CA" dirty="0">
                <a:solidFill>
                  <a:schemeClr val="bg1"/>
                </a:solidFill>
              </a:rPr>
              <a:t> de </a:t>
            </a:r>
            <a:r>
              <a:rPr lang="fr-MC" dirty="0">
                <a:solidFill>
                  <a:schemeClr val="bg1"/>
                </a:solidFill>
              </a:rPr>
              <a:t>réserve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60536D-DC5B-4180-BD44-4DC92BA11FC4}"/>
              </a:ext>
            </a:extLst>
          </p:cNvPr>
          <p:cNvSpPr txBox="1"/>
          <p:nvPr/>
        </p:nvSpPr>
        <p:spPr>
          <a:xfrm>
            <a:off x="4068458" y="4784154"/>
            <a:ext cx="129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>
                <a:solidFill>
                  <a:schemeClr val="bg1"/>
                </a:solidFill>
              </a:rPr>
              <a:t>Prête</a:t>
            </a:r>
            <a:r>
              <a:rPr lang="en-CA" dirty="0">
                <a:solidFill>
                  <a:schemeClr val="bg1"/>
                </a:solidFill>
              </a:rPr>
              <a:t> de </a:t>
            </a:r>
            <a:r>
              <a:rPr lang="en-CA" dirty="0" err="1">
                <a:solidFill>
                  <a:schemeClr val="bg1"/>
                </a:solidFill>
              </a:rPr>
              <a:t>l’argent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65B254-5C7E-43D2-A45D-5D9303B50BDF}"/>
              </a:ext>
            </a:extLst>
          </p:cNvPr>
          <p:cNvSpPr txBox="1"/>
          <p:nvPr/>
        </p:nvSpPr>
        <p:spPr>
          <a:xfrm rot="1900974">
            <a:off x="6027681" y="4028830"/>
            <a:ext cx="2890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Facture plus pour le prêt </a:t>
            </a:r>
            <a:r>
              <a:rPr lang="en-CA" sz="2000" dirty="0" err="1">
                <a:solidFill>
                  <a:schemeClr val="bg1"/>
                </a:solidFill>
              </a:rPr>
              <a:t>qu’elle</a:t>
            </a:r>
            <a:r>
              <a:rPr lang="en-CA" sz="2000" dirty="0">
                <a:solidFill>
                  <a:schemeClr val="bg1"/>
                </a:solidFill>
              </a:rPr>
              <a:t> ne </a:t>
            </a:r>
            <a:r>
              <a:rPr lang="en-CA" sz="2000" dirty="0" err="1">
                <a:solidFill>
                  <a:schemeClr val="bg1"/>
                </a:solidFill>
              </a:rPr>
              <a:t>paye</a:t>
            </a:r>
            <a:r>
              <a:rPr lang="en-CA" sz="2000" dirty="0">
                <a:solidFill>
                  <a:schemeClr val="bg1"/>
                </a:solidFill>
              </a:rPr>
              <a:t> en </a:t>
            </a:r>
            <a:r>
              <a:rPr lang="en-CA" sz="2000" dirty="0" err="1">
                <a:solidFill>
                  <a:schemeClr val="bg1"/>
                </a:solidFill>
              </a:rPr>
              <a:t>intérêts</a:t>
            </a:r>
            <a:r>
              <a:rPr lang="en-CA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6DD2DBA5-983E-4C1C-B401-2D1694AA1BA3}"/>
              </a:ext>
            </a:extLst>
          </p:cNvPr>
          <p:cNvSpPr/>
          <p:nvPr/>
        </p:nvSpPr>
        <p:spPr>
          <a:xfrm rot="3216520">
            <a:off x="5637731" y="-104484"/>
            <a:ext cx="2250798" cy="3049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0CF34E-0D35-45C1-A963-E21E1F2BB843}"/>
              </a:ext>
            </a:extLst>
          </p:cNvPr>
          <p:cNvSpPr txBox="1"/>
          <p:nvPr/>
        </p:nvSpPr>
        <p:spPr>
          <a:xfrm rot="19406290">
            <a:off x="6144739" y="415461"/>
            <a:ext cx="2204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>
                <a:solidFill>
                  <a:schemeClr val="bg1"/>
                </a:solidFill>
              </a:rPr>
              <a:t>Possède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dirty="0" err="1">
                <a:solidFill>
                  <a:schemeClr val="bg1"/>
                </a:solidFill>
              </a:rPr>
              <a:t>une</a:t>
            </a:r>
            <a:r>
              <a:rPr lang="en-CA" dirty="0">
                <a:solidFill>
                  <a:schemeClr val="bg1"/>
                </a:solidFill>
              </a:rPr>
              <a:t> assurance </a:t>
            </a:r>
            <a:r>
              <a:rPr lang="en-CA" dirty="0" err="1">
                <a:solidFill>
                  <a:schemeClr val="bg1"/>
                </a:solidFill>
              </a:rPr>
              <a:t>SADC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52533-539F-69EE-4A24-90C02FE9B34E}"/>
              </a:ext>
            </a:extLst>
          </p:cNvPr>
          <p:cNvSpPr txBox="1"/>
          <p:nvPr/>
        </p:nvSpPr>
        <p:spPr>
          <a:xfrm>
            <a:off x="4414275" y="2356180"/>
            <a:ext cx="573814" cy="200055"/>
          </a:xfrm>
          <a:prstGeom prst="rect">
            <a:avLst/>
          </a:prstGeom>
          <a:solidFill>
            <a:srgbClr val="F4F1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700" b="1" dirty="0"/>
              <a:t>BANQUE</a:t>
            </a:r>
            <a:endParaRPr lang="en-CA" sz="700" b="1" dirty="0"/>
          </a:p>
        </p:txBody>
      </p:sp>
    </p:spTree>
    <p:extLst>
      <p:ext uri="{BB962C8B-B14F-4D97-AF65-F5344CB8AC3E}">
        <p14:creationId xmlns:p14="http://schemas.microsoft.com/office/powerpoint/2010/main" val="30946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31" grpId="0" animBg="1"/>
      <p:bldP spid="30" grpId="0"/>
      <p:bldP spid="36" grpId="0"/>
      <p:bldP spid="40" grpId="0"/>
      <p:bldP spid="42" grpId="0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2412" y="689313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Caisses populaires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2" y="1387366"/>
            <a:ext cx="8477758" cy="528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endParaRPr lang="fr-CA" sz="1600" dirty="0"/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endParaRPr lang="fr-CA" sz="1600" dirty="0"/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Elle est semblable aux banques mais diffère de manière importante.</a:t>
            </a:r>
            <a:endParaRPr lang="en-US" altLang="en-US" sz="2000" dirty="0"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C’est une coopérative financière qui appartient à ses membres.</a:t>
            </a:r>
            <a:endParaRPr lang="fr-CA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La coopérative est à but non lucratif ! Alors que les banques sont des institutions à but lucratif .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Généralement, la coopérative offre des taux d'intérêt légèrement plus élevés sur l'épargne .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La coopérative n'a pas d'assurance SADC mais est souvent garantie</a:t>
            </a:r>
            <a:r>
              <a:rPr lang="en-US" altLang="en-US" sz="2000" kern="0" dirty="0">
                <a:sym typeface="Arial" panose="020B0604020202020204" pitchFamily="34" charset="0"/>
              </a:rPr>
              <a:t>. Dans </a:t>
            </a:r>
            <a:r>
              <a:rPr lang="en-US" altLang="en-US" sz="2000" kern="0" dirty="0" err="1">
                <a:sym typeface="Arial" panose="020B0604020202020204" pitchFamily="34" charset="0"/>
              </a:rPr>
              <a:t>certains</a:t>
            </a:r>
            <a:r>
              <a:rPr lang="en-US" altLang="en-US" sz="2000" kern="0" dirty="0">
                <a:sym typeface="Arial" panose="020B0604020202020204" pitchFamily="34" charset="0"/>
              </a:rPr>
              <a:t> </a:t>
            </a:r>
            <a:r>
              <a:rPr lang="en-US" altLang="en-US" sz="2000" kern="0" dirty="0" err="1">
                <a:sym typeface="Arial" panose="020B0604020202020204" pitchFamily="34" charset="0"/>
              </a:rPr>
              <a:t>cas</a:t>
            </a:r>
            <a:r>
              <a:rPr lang="en-US" altLang="en-US" sz="2000" kern="0" dirty="0">
                <a:sym typeface="Arial" panose="020B0604020202020204" pitchFamily="34" charset="0"/>
              </a:rPr>
              <a:t>, </a:t>
            </a:r>
            <a:r>
              <a:rPr lang="fr-CA" sz="2000" dirty="0"/>
              <a:t>les dépôts sont garantis à 100 %; le montant de la garantie dépend de la province.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EF25E-18E5-DBA3-EA14-A22542B7A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533" y="261313"/>
            <a:ext cx="2643188" cy="1765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AD4DAF-F240-096F-F073-F2F7766BB286}"/>
              </a:ext>
            </a:extLst>
          </p:cNvPr>
          <p:cNvSpPr txBox="1"/>
          <p:nvPr/>
        </p:nvSpPr>
        <p:spPr>
          <a:xfrm>
            <a:off x="5489957" y="1613162"/>
            <a:ext cx="34823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006A8A"/>
                </a:solidFill>
              </a:rPr>
              <a:t>Caisses populaires</a:t>
            </a:r>
            <a:endParaRPr lang="en-CA" sz="2800" b="1" dirty="0">
              <a:solidFill>
                <a:srgbClr val="006A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03B81733-9AC8-475C-A369-87A1A3F745B1}"/>
              </a:ext>
            </a:extLst>
          </p:cNvPr>
          <p:cNvSpPr/>
          <p:nvPr/>
        </p:nvSpPr>
        <p:spPr>
          <a:xfrm rot="7298686">
            <a:off x="6019665" y="2697552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AAF9B3A-1672-FADC-D330-ED819B004F77}"/>
              </a:ext>
            </a:extLst>
          </p:cNvPr>
          <p:cNvSpPr/>
          <p:nvPr/>
        </p:nvSpPr>
        <p:spPr>
          <a:xfrm rot="10800000">
            <a:off x="3528186" y="3734404"/>
            <a:ext cx="2303090" cy="2971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5295392-2D01-3EA9-23D4-1297C44FE676}"/>
              </a:ext>
            </a:extLst>
          </p:cNvPr>
          <p:cNvSpPr/>
          <p:nvPr/>
        </p:nvSpPr>
        <p:spPr>
          <a:xfrm rot="14162200">
            <a:off x="1061309" y="2790158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40589" y="400464"/>
            <a:ext cx="8639175" cy="993775"/>
          </a:xfrm>
        </p:spPr>
        <p:txBody>
          <a:bodyPr lIns="68569" tIns="34275" rIns="68569" bIns="34275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32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Caisses </a:t>
            </a:r>
            <a:br>
              <a:rPr lang="fr-FR" sz="32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Populaires</a:t>
            </a:r>
            <a:endParaRPr lang="en-US" sz="32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47993" y="1736169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A07BB206-9593-4A95-842B-BE50D020ED78}"/>
              </a:ext>
            </a:extLst>
          </p:cNvPr>
          <p:cNvSpPr/>
          <p:nvPr/>
        </p:nvSpPr>
        <p:spPr>
          <a:xfrm rot="18060763">
            <a:off x="1111124" y="-165112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6DD2DBA5-983E-4C1C-B401-2D1694AA1BA3}"/>
              </a:ext>
            </a:extLst>
          </p:cNvPr>
          <p:cNvSpPr/>
          <p:nvPr/>
        </p:nvSpPr>
        <p:spPr>
          <a:xfrm rot="3216520">
            <a:off x="5637731" y="-104484"/>
            <a:ext cx="2250798" cy="3049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451AB-8E1D-3485-ABB2-DDC248554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027" y="2115031"/>
            <a:ext cx="1190791" cy="1362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E558EC-8907-997B-FBED-E0A839A766DC}"/>
              </a:ext>
            </a:extLst>
          </p:cNvPr>
          <p:cNvSpPr txBox="1"/>
          <p:nvPr/>
        </p:nvSpPr>
        <p:spPr>
          <a:xfrm>
            <a:off x="4007617" y="4866322"/>
            <a:ext cx="1379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800" dirty="0">
                <a:solidFill>
                  <a:schemeClr val="bg1"/>
                </a:solidFill>
              </a:rPr>
              <a:t>Une </a:t>
            </a:r>
          </a:p>
          <a:p>
            <a:pPr algn="ctr"/>
            <a:r>
              <a:rPr lang="fr-CA" sz="1800" dirty="0">
                <a:solidFill>
                  <a:schemeClr val="bg1"/>
                </a:solidFill>
              </a:rPr>
              <a:t>coopérative</a:t>
            </a:r>
          </a:p>
          <a:p>
            <a:pPr algn="ctr"/>
            <a:r>
              <a:rPr lang="fr-CA" sz="1800" dirty="0">
                <a:solidFill>
                  <a:schemeClr val="bg1"/>
                </a:solidFill>
              </a:rPr>
              <a:t>prête de </a:t>
            </a:r>
          </a:p>
          <a:p>
            <a:pPr algn="ctr"/>
            <a:r>
              <a:rPr lang="fr-CA" sz="1800" dirty="0">
                <a:solidFill>
                  <a:schemeClr val="bg1"/>
                </a:solidFill>
              </a:rPr>
              <a:t>l’argent.</a:t>
            </a:r>
          </a:p>
          <a:p>
            <a:endParaRPr lang="en-CA" sz="1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D3777F-0FFE-4563-9F02-F2D9BE5D5ACC}"/>
              </a:ext>
            </a:extLst>
          </p:cNvPr>
          <p:cNvSpPr txBox="1"/>
          <p:nvPr/>
        </p:nvSpPr>
        <p:spPr>
          <a:xfrm rot="1907814">
            <a:off x="5921049" y="4070383"/>
            <a:ext cx="2999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bg1"/>
                </a:solidFill>
              </a:rPr>
              <a:t>Calcule des intérêts sur les prêts et verse des dividendes et intérêts aux actionnaires.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285CD3-9CEB-DDC7-2EA5-98987681A722}"/>
              </a:ext>
            </a:extLst>
          </p:cNvPr>
          <p:cNvSpPr txBox="1"/>
          <p:nvPr/>
        </p:nvSpPr>
        <p:spPr>
          <a:xfrm rot="19406290">
            <a:off x="5635559" y="759392"/>
            <a:ext cx="2552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</a:rPr>
              <a:t>Les dépôts sont assurés à 100 % (sans SADC).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B6E9E-478F-2FC0-60D0-D96C1078D2EF}"/>
              </a:ext>
            </a:extLst>
          </p:cNvPr>
          <p:cNvSpPr txBox="1"/>
          <p:nvPr/>
        </p:nvSpPr>
        <p:spPr>
          <a:xfrm rot="19616016">
            <a:off x="669948" y="4139064"/>
            <a:ext cx="2368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dirty="0">
                <a:solidFill>
                  <a:schemeClr val="bg1"/>
                </a:solidFill>
              </a:rPr>
              <a:t>Une</a:t>
            </a:r>
            <a:r>
              <a:rPr lang="fr-CA" dirty="0">
                <a:solidFill>
                  <a:schemeClr val="bg1"/>
                </a:solidFill>
              </a:rPr>
              <a:t> </a:t>
            </a:r>
            <a:r>
              <a:rPr lang="fr-CA" sz="1800" dirty="0">
                <a:solidFill>
                  <a:schemeClr val="bg1"/>
                </a:solidFill>
              </a:rPr>
              <a:t>coopérative possède un fonds de réserve.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26B77-B258-A2A6-A2B5-E824D6F4FC31}"/>
              </a:ext>
            </a:extLst>
          </p:cNvPr>
          <p:cNvSpPr txBox="1"/>
          <p:nvPr/>
        </p:nvSpPr>
        <p:spPr>
          <a:xfrm rot="1867794">
            <a:off x="703847" y="1068924"/>
            <a:ext cx="3142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Reçoit</a:t>
            </a:r>
            <a:r>
              <a:rPr lang="en-CA" dirty="0">
                <a:solidFill>
                  <a:schemeClr val="bg1"/>
                </a:solidFill>
              </a:rPr>
              <a:t> et conserve</a:t>
            </a:r>
          </a:p>
          <a:p>
            <a:r>
              <a:rPr lang="en-CA" dirty="0">
                <a:solidFill>
                  <a:schemeClr val="bg1"/>
                </a:solidFill>
              </a:rPr>
              <a:t>les </a:t>
            </a:r>
            <a:r>
              <a:rPr lang="fr-CA" dirty="0">
                <a:solidFill>
                  <a:schemeClr val="bg1"/>
                </a:solidFill>
              </a:rPr>
              <a:t>dépôts</a:t>
            </a:r>
            <a:r>
              <a:rPr lang="en-CA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3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31" grpId="0" animBg="1"/>
      <p:bldP spid="43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712618"/>
            <a:ext cx="8639175" cy="993775"/>
          </a:xfrm>
        </p:spPr>
        <p:txBody>
          <a:bodyPr lIns="68569" tIns="34275" rIns="68569" bIns="34275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fr-BE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Quasi-banque et néo-banque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71330"/>
            <a:ext cx="8639175" cy="463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kern="0" dirty="0" err="1">
                <a:ea typeface="MS PGothic"/>
              </a:rPr>
              <a:t>Ces</a:t>
            </a:r>
            <a:r>
              <a:rPr lang="en-US" sz="2000" kern="0" dirty="0">
                <a:ea typeface="MS PGothic"/>
              </a:rPr>
              <a:t> institutions </a:t>
            </a:r>
            <a:r>
              <a:rPr lang="fr-CA" sz="2000" kern="0" dirty="0">
                <a:ea typeface="MS PGothic"/>
              </a:rPr>
              <a:t>servent</a:t>
            </a:r>
            <a:r>
              <a:rPr lang="en-US" sz="2000" kern="0" dirty="0">
                <a:ea typeface="MS PGothic"/>
              </a:rPr>
              <a:t> de </a:t>
            </a:r>
            <a:r>
              <a:rPr lang="fr-FR" sz="2000" dirty="0"/>
              <a:t>mandataires bancaires.</a:t>
            </a:r>
            <a:br>
              <a:rPr lang="en-US" sz="2000" kern="0" dirty="0">
                <a:ea typeface="MS PGothic"/>
              </a:rPr>
            </a:br>
            <a:endParaRPr lang="en-US" sz="2000" kern="0" dirty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Elles encaissent souvent des chèques, consentent des prêts ou accordent des crédits aux populations mal desservies. </a:t>
            </a:r>
            <a:br>
              <a:rPr lang="en-US" sz="2000" kern="0" dirty="0">
                <a:ea typeface="MS PGothic"/>
              </a:rPr>
            </a:br>
            <a:endParaRPr lang="en-US" sz="2000" kern="0" dirty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Ces </a:t>
            </a:r>
            <a:r>
              <a:rPr lang="en-US" sz="2000" kern="0" dirty="0">
                <a:ea typeface="MS PGothic"/>
              </a:rPr>
              <a:t>institutions </a:t>
            </a:r>
            <a:r>
              <a:rPr lang="fr-CA" sz="2000" dirty="0"/>
              <a:t>de type bancaire desservent des populations qui n'ont pas facilement accès aux banques pour des raisons socio-économiques, géographiques ou autres</a:t>
            </a:r>
            <a:r>
              <a:rPr lang="en-US" sz="2000" kern="0" dirty="0">
                <a:ea typeface="MS PGothic"/>
              </a:rPr>
              <a:t>.</a:t>
            </a:r>
            <a:br>
              <a:rPr lang="en-US" sz="2000" kern="0" dirty="0">
                <a:ea typeface="MS PGothic"/>
              </a:rPr>
            </a:br>
            <a:endParaRPr 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Exemples de quasi-banques: sociétés de prêt sur salaire, diverses épiceries offrant des services d'encaissement de chèques et le bureau de poste</a:t>
            </a:r>
            <a:r>
              <a:rPr 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sz="2000" kern="0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586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4" y="696053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Prêts sur salaire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45992"/>
            <a:ext cx="8639174" cy="409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00"/>
              </a:lnSpc>
            </a:pPr>
            <a:r>
              <a:rPr lang="fr-CA" sz="1800" dirty="0"/>
              <a:t>Une quasi-banque n’est pas du tout une banque.</a:t>
            </a:r>
          </a:p>
          <a:p>
            <a:pPr>
              <a:lnSpc>
                <a:spcPts val="2400"/>
              </a:lnSpc>
            </a:pPr>
            <a:r>
              <a:rPr lang="fr-CA" sz="1800" dirty="0"/>
              <a:t>On peut retirer de l'argent instantanément à des taux d'intérêt très élevés.</a:t>
            </a:r>
            <a:endParaRPr lang="en-US" sz="1800" kern="0" dirty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fr-CA" sz="1800" kern="0" dirty="0">
                <a:ea typeface="MS PGothic"/>
              </a:rPr>
              <a:t>C’est une institution commercialisée, mais en même temps qu’elle vous </a:t>
            </a:r>
            <a:r>
              <a:rPr lang="en-US" sz="1800" kern="0" dirty="0">
                <a:ea typeface="MS PGothic"/>
              </a:rPr>
              <a:t>rend service, </a:t>
            </a:r>
            <a:r>
              <a:rPr lang="fr-CA" sz="1800" kern="0" dirty="0">
                <a:ea typeface="MS PGothic"/>
              </a:rPr>
              <a:t>elle vous facture des frais très élevés </a:t>
            </a:r>
            <a:r>
              <a:rPr lang="en-US" sz="1800" kern="0" dirty="0">
                <a:ea typeface="MS PGothic"/>
              </a:rPr>
              <a:t>(</a:t>
            </a:r>
            <a:r>
              <a:rPr lang="en-US" sz="1800" kern="0" dirty="0" err="1">
                <a:ea typeface="MS PGothic"/>
              </a:rPr>
              <a:t>voir</a:t>
            </a:r>
            <a:r>
              <a:rPr lang="en-US" sz="1800" kern="0" dirty="0">
                <a:ea typeface="MS PGothic"/>
              </a:rPr>
              <a:t> la </a:t>
            </a:r>
            <a:r>
              <a:rPr lang="en-US" sz="1800" kern="0" dirty="0" err="1">
                <a:ea typeface="MS PGothic"/>
              </a:rPr>
              <a:t>diapo</a:t>
            </a:r>
            <a:r>
              <a:rPr lang="en-US" sz="1800" kern="0" dirty="0">
                <a:ea typeface="MS PGothic"/>
              </a:rPr>
              <a:t> 16).</a:t>
            </a:r>
          </a:p>
          <a:p>
            <a:pPr>
              <a:lnSpc>
                <a:spcPts val="2400"/>
              </a:lnSpc>
            </a:pPr>
            <a:r>
              <a:rPr lang="fr-CA" sz="1800" dirty="0"/>
              <a:t>Ces services sont souvent offerts aux populations les plus vulnérables.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2CB13-56F0-FC62-97BC-8CFA3FFB7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9"/>
          <a:stretch/>
        </p:blipFill>
        <p:spPr>
          <a:xfrm>
            <a:off x="297742" y="3753799"/>
            <a:ext cx="2424672" cy="2134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108E8C-56C5-B85A-7AAF-7963ECD7D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998" y="4742284"/>
            <a:ext cx="2728429" cy="20603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1665A-3529-BD8E-FE58-E7ACAC22AB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6750"/>
          <a:stretch/>
        </p:blipFill>
        <p:spPr>
          <a:xfrm>
            <a:off x="4488174" y="3797957"/>
            <a:ext cx="2652747" cy="1844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9669D7-4A33-D452-FA66-EFE9D52BF4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629" y="4981918"/>
            <a:ext cx="2833287" cy="13201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769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710334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Prêts sur salaire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6" y="1607820"/>
            <a:ext cx="8639174" cy="485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8" indent="0">
              <a:lnSpc>
                <a:spcPts val="2400"/>
              </a:lnSpc>
              <a:buNone/>
            </a:pPr>
            <a:r>
              <a:rPr lang="en-US" altLang="en-US" sz="2000" b="1" kern="0" dirty="0">
                <a:solidFill>
                  <a:schemeClr val="accent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Comment </a:t>
            </a:r>
            <a:r>
              <a:rPr lang="fr-CA" altLang="en-US" sz="2000" b="1" kern="0" dirty="0">
                <a:solidFill>
                  <a:schemeClr val="accent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une institution de prêts sur salaire justifie de facturer des taux d’intérêt aussi élevés</a:t>
            </a:r>
            <a:r>
              <a:rPr lang="en-US" altLang="en-US" sz="2000" b="1" kern="0" dirty="0">
                <a:solidFill>
                  <a:schemeClr val="accent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</a:p>
          <a:p>
            <a:pPr>
              <a:lnSpc>
                <a:spcPts val="2400"/>
              </a:lnSpc>
            </a:pP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Si un client </a:t>
            </a:r>
            <a:r>
              <a:rPr lang="fr-CA" sz="2000" dirty="0"/>
              <a:t>présente un « risque élevé » de défaut de paiement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2000" kern="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alors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CA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elle doit imposer un taux d’intérêt élevé </a:t>
            </a:r>
            <a:r>
              <a:rPr lang="fr-FR" sz="2000" dirty="0"/>
              <a:t>pour compenser </a:t>
            </a:r>
            <a:r>
              <a:rPr lang="fr-CA" sz="2000" dirty="0"/>
              <a:t>la perte de revenus due au </a:t>
            </a:r>
            <a:r>
              <a:rPr lang="fr-CA" sz="2000" b="1" dirty="0"/>
              <a:t>prêt en souffrance</a:t>
            </a:r>
            <a:r>
              <a:rPr lang="fr-CA" sz="2000" dirty="0"/>
              <a:t>.</a:t>
            </a:r>
            <a:endParaRPr lang="en-US" alt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en-US" alt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61962" lvl="2" indent="0">
              <a:lnSpc>
                <a:spcPts val="2400"/>
              </a:lnSpc>
              <a:buNone/>
            </a:pPr>
            <a:endParaRPr lang="en-US" altLang="en-US" sz="2000" kern="0" dirty="0">
              <a:solidFill>
                <a:schemeClr val="accent2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761962" lvl="2" indent="0">
              <a:lnSpc>
                <a:spcPts val="2400"/>
              </a:lnSpc>
              <a:buNone/>
            </a:pPr>
            <a:endParaRPr lang="en-US" altLang="en-US" sz="2000" kern="0" dirty="0">
              <a:solidFill>
                <a:schemeClr val="accent2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Il s’agit d’un prêt à court terme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fr-CA" sz="2000" dirty="0"/>
              <a:t>Ces institutions offrent un service de prêt instantané sans vérification de crédit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</a:p>
          <a:p>
            <a:pPr>
              <a:lnSpc>
                <a:spcPts val="2400"/>
              </a:lnSpc>
            </a:pPr>
            <a:r>
              <a:rPr lang="fr-CA" sz="2000" dirty="0"/>
              <a:t>Cependant, les gens ne sont pas obligés de leur emprunter de l’argent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767B7-FD9D-1E4B-C985-5D9EB7628E56}"/>
              </a:ext>
            </a:extLst>
          </p:cNvPr>
          <p:cNvGrpSpPr/>
          <p:nvPr/>
        </p:nvGrpSpPr>
        <p:grpSpPr>
          <a:xfrm>
            <a:off x="1460499" y="3429000"/>
            <a:ext cx="6219825" cy="952500"/>
            <a:chOff x="1352548" y="3758666"/>
            <a:chExt cx="6219825" cy="9525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6C22741-FA90-ABFE-FBB2-AB6C9C7CAA16}"/>
                </a:ext>
              </a:extLst>
            </p:cNvPr>
            <p:cNvSpPr/>
            <p:nvPr/>
          </p:nvSpPr>
          <p:spPr>
            <a:xfrm>
              <a:off x="1352548" y="3758666"/>
              <a:ext cx="6219825" cy="9525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CACFB5-1BAF-6264-7DF4-19E1FC330861}"/>
                </a:ext>
              </a:extLst>
            </p:cNvPr>
            <p:cNvSpPr txBox="1"/>
            <p:nvPr/>
          </p:nvSpPr>
          <p:spPr>
            <a:xfrm>
              <a:off x="1780539" y="3911750"/>
              <a:ext cx="5470525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1800" dirty="0">
                  <a:solidFill>
                    <a:schemeClr val="accent1"/>
                  </a:solidFill>
                </a:rPr>
                <a:t>Un prêt devient en souffrance lorsque l'emprunteur n'effectue pas de paiement à la date d'échéance</a:t>
              </a:r>
              <a:r>
                <a:rPr lang="en-US" altLang="en-US" sz="1800" kern="0" dirty="0">
                  <a:solidFill>
                    <a:schemeClr val="accent1"/>
                  </a:solidFill>
                  <a:latin typeface="Arial" panose="020B0604020202020204" pitchFamily="34" charset="0"/>
                  <a:ea typeface="MS PGothic"/>
                  <a:cs typeface="Arial" panose="020B0604020202020204" pitchFamily="34" charset="0"/>
                  <a:sym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4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711186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Prêts sur salaire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07820"/>
            <a:ext cx="8639175" cy="503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8" indent="0">
              <a:lnSpc>
                <a:spcPts val="2400"/>
              </a:lnSpc>
              <a:buNone/>
            </a:pPr>
            <a:r>
              <a:rPr lang="fr-CA" sz="2000" b="1" dirty="0"/>
              <a:t>Pourquoi devons-nous être conscients des taux d'intérêt élevés</a:t>
            </a:r>
            <a:r>
              <a:rPr 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  <a:endParaRPr lang="en-US" alt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Des paies au jour le jour sont souvent offertes aux populations vulnérables qui ont peut-être déjà des difficultés financières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b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Les taux sont extrêmement élevés, parfois jusqu'à 300-500 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%, s’</a:t>
            </a:r>
            <a:r>
              <a:rPr lang="fr-CA" sz="2000" dirty="0"/>
              <a:t>il est calculé sur la base du </a:t>
            </a:r>
            <a:r>
              <a:rPr lang="fr-CA" sz="2000" b="1" dirty="0"/>
              <a:t>taux annuel en pourcentage </a:t>
            </a:r>
            <a:r>
              <a:rPr lang="fr-CA" sz="2000" dirty="0"/>
              <a:t>(TAP).</a:t>
            </a:r>
            <a:br>
              <a:rPr lang="fr-CA" sz="2000" dirty="0"/>
            </a:br>
            <a:endParaRPr lang="en-US" altLang="en-US" sz="2000" b="1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Comparez cela avec les cartes de crédit qui ont des taux de 15-30 %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b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Il est donc facile de tomber dans une spirale d'endettement et de ne pas pouvoir s'en sortir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b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fr-CA" sz="2000" b="1" dirty="0">
                <a:solidFill>
                  <a:schemeClr val="accent1"/>
                </a:solidFill>
              </a:rPr>
              <a:t>Pour voir à quel point ces taux d'intérêt sont élevés</a:t>
            </a:r>
            <a:r>
              <a:rPr lang="en-US" altLang="en-US" sz="2000" b="1" kern="0" dirty="0">
                <a:solidFill>
                  <a:schemeClr val="accent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fr-CA" altLang="en-US" sz="2000" b="1" kern="0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cliquez</a:t>
            </a:r>
            <a:r>
              <a:rPr lang="en-US" altLang="en-US" sz="2000" b="1" kern="0" dirty="0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 </a:t>
            </a:r>
            <a:r>
              <a:rPr lang="en-US" altLang="en-US" sz="2000" b="1" kern="0" dirty="0" err="1">
                <a:solidFill>
                  <a:schemeClr val="accent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ici</a:t>
            </a:r>
            <a:r>
              <a:rPr lang="en-US" altLang="en-US" sz="2000" b="1" kern="0" dirty="0">
                <a:solidFill>
                  <a:schemeClr val="accent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>
              <a:lnSpc>
                <a:spcPts val="2400"/>
              </a:lnSpc>
            </a:pPr>
            <a:endParaRPr lang="en-US" alt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328189-1041-CBA5-8449-5D8D5B942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860" y="5735266"/>
            <a:ext cx="1774349" cy="1100438"/>
          </a:xfrm>
          <a:prstGeom prst="rect">
            <a:avLst/>
          </a:prstGeom>
        </p:spPr>
      </p:pic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706121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Prêts sur salaire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64792"/>
            <a:ext cx="6257925" cy="456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8" indent="0">
              <a:lnSpc>
                <a:spcPts val="2400"/>
              </a:lnSpc>
              <a:buNone/>
            </a:pPr>
            <a:r>
              <a:rPr lang="fr-CA" sz="2000" dirty="0"/>
              <a:t>Les prêts sur salaire ont souvent mauvaise réputation en raison des taux d'intérêt élevés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>
              <a:lnSpc>
                <a:spcPts val="2400"/>
              </a:lnSpc>
            </a:pPr>
            <a:r>
              <a:rPr lang="fr-FR" sz="2000" dirty="0"/>
              <a:t>Mais sont-ils à ce point mauvais</a:t>
            </a:r>
            <a:r>
              <a:rPr lang="en-US" altLang="en-US" sz="2000" kern="0" dirty="0">
                <a:solidFill>
                  <a:schemeClr val="tx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? </a:t>
            </a:r>
          </a:p>
          <a:p>
            <a:pPr>
              <a:lnSpc>
                <a:spcPts val="2400"/>
              </a:lnSpc>
            </a:pPr>
            <a:r>
              <a:rPr lang="fr-CA" sz="2000" dirty="0"/>
              <a:t>Profitent-ils de la fragilité financière des gens, ou offrent-ils une bouée de sauvetage à un coût élevé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</a:p>
          <a:p>
            <a:pPr>
              <a:lnSpc>
                <a:spcPts val="2400"/>
              </a:lnSpc>
            </a:pPr>
            <a:r>
              <a:rPr lang="fr-CA" sz="2000" dirty="0"/>
              <a:t>Les taux d'intérêt élevés reflètent-ils vraiment les risques associés aux emprunteurs et leur capacité de payer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</a:p>
          <a:p>
            <a:pPr marL="38098" indent="0">
              <a:lnSpc>
                <a:spcPts val="2400"/>
              </a:lnSpc>
              <a:buNone/>
            </a:pPr>
            <a:endParaRPr lang="en-US" alt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fr-CA" sz="2000" dirty="0"/>
              <a:t>Regardez les 3 vidéos suivantes afin de vous forger votre propre opinion sur le sujet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62D53-954E-DAFE-D177-71AB2179F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55403"/>
            <a:ext cx="2381250" cy="314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704701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Prêts sur salaire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18167"/>
            <a:ext cx="8639175" cy="457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b="1" dirty="0"/>
              <a:t>Lisez les liens suivants et complétez l’activité sur votre fiche de travail</a:t>
            </a:r>
            <a:r>
              <a:rPr lang="en-US" alt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fr-CA" altLang="en-US" sz="2000" b="1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Ce que vous devez savoir avant de contracter un prêt sur salaire </a:t>
            </a:r>
            <a:r>
              <a:rPr lang="en-US" altLang="en-US" sz="2000" b="1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Les </a:t>
            </a:r>
            <a:r>
              <a:rPr lang="en-US" altLang="en-US" sz="2000" kern="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prêts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 sur </a:t>
            </a:r>
            <a:r>
              <a:rPr lang="en-US" altLang="en-US" sz="2000" kern="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salaire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 – </a:t>
            </a:r>
            <a:r>
              <a:rPr lang="en-US" altLang="en-US" sz="2000" kern="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vos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 droits (Ontario.ca)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fr-CA" sz="2000" b="1" dirty="0"/>
              <a:t>Quelques avantages des prêts sur salaire </a:t>
            </a:r>
            <a:r>
              <a:rPr lang="en-US" altLang="en-US" sz="2000" b="1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sz="2000" dirty="0">
                <a:hlinkClick r:id="rId4"/>
              </a:rPr>
              <a:t>Avantages et </a:t>
            </a:r>
            <a:r>
              <a:rPr lang="en-US" sz="2000" dirty="0" err="1">
                <a:hlinkClick r:id="rId4"/>
              </a:rPr>
              <a:t>inconvénients</a:t>
            </a:r>
            <a:r>
              <a:rPr lang="en-US" sz="2000" dirty="0">
                <a:hlinkClick r:id="rId4"/>
              </a:rPr>
              <a:t> des </a:t>
            </a:r>
            <a:r>
              <a:rPr lang="en-US" sz="2000" dirty="0" err="1">
                <a:hlinkClick r:id="rId4"/>
              </a:rPr>
              <a:t>prêts</a:t>
            </a:r>
            <a:r>
              <a:rPr lang="en-US" sz="2000" dirty="0">
                <a:hlinkClick r:id="rId4"/>
              </a:rPr>
              <a:t> sur </a:t>
            </a:r>
            <a:r>
              <a:rPr lang="en-US" sz="2000" dirty="0" err="1">
                <a:hlinkClick r:id="rId4"/>
              </a:rPr>
              <a:t>salaire</a:t>
            </a:r>
            <a:r>
              <a:rPr lang="en-US" sz="2000" dirty="0">
                <a:hlinkClick r:id="rId4"/>
              </a:rPr>
              <a:t> au Canada (</a:t>
            </a:r>
            <a:r>
              <a:rPr lang="en-US" sz="2000" dirty="0" err="1">
                <a:hlinkClick r:id="rId4"/>
              </a:rPr>
              <a:t>Prêts</a:t>
            </a:r>
            <a:r>
              <a:rPr lang="en-US" sz="2000" dirty="0">
                <a:hlinkClick r:id="rId4"/>
              </a:rPr>
              <a:t> Quebec)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fr-CA" sz="2000" b="1" dirty="0"/>
              <a:t>Un cas contre les prêts sur salaire </a:t>
            </a:r>
            <a:r>
              <a:rPr lang="en-US" altLang="en-US" sz="2000" b="1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Les 5 raisons </a:t>
            </a:r>
            <a:r>
              <a:rPr lang="en-US" altLang="en-US" sz="2000" kern="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clés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 </a:t>
            </a:r>
            <a:r>
              <a:rPr lang="en-US" altLang="en-US" sz="2000" kern="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d’éviter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 les </a:t>
            </a:r>
            <a:r>
              <a:rPr lang="en-US" altLang="en-US" sz="2000" kern="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prêts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 sur </a:t>
            </a:r>
            <a:r>
              <a:rPr lang="en-US" altLang="en-US" sz="2000" kern="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salaire</a:t>
            </a:r>
            <a:r>
              <a:rPr lang="en-US" altLang="en-US" sz="2000" b="1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 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fr-CA" sz="2000" dirty="0"/>
              <a:t>Pour des nouvelles et articles sur les prêts sur salaire, voir la diapo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28.</a:t>
            </a:r>
          </a:p>
        </p:txBody>
      </p:sp>
    </p:spTree>
    <p:extLst>
      <p:ext uri="{BB962C8B-B14F-4D97-AF65-F5344CB8AC3E}">
        <p14:creationId xmlns:p14="http://schemas.microsoft.com/office/powerpoint/2010/main" val="2177772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03B81733-9AC8-475C-A369-87A1A3F745B1}"/>
              </a:ext>
            </a:extLst>
          </p:cNvPr>
          <p:cNvSpPr/>
          <p:nvPr/>
        </p:nvSpPr>
        <p:spPr>
          <a:xfrm rot="7298686">
            <a:off x="6019665" y="2697552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AAF9B3A-1672-FADC-D330-ED819B004F77}"/>
              </a:ext>
            </a:extLst>
          </p:cNvPr>
          <p:cNvSpPr/>
          <p:nvPr/>
        </p:nvSpPr>
        <p:spPr>
          <a:xfrm rot="10800000">
            <a:off x="3528186" y="3734404"/>
            <a:ext cx="2303090" cy="2971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5295392-2D01-3EA9-23D4-1297C44FE676}"/>
              </a:ext>
            </a:extLst>
          </p:cNvPr>
          <p:cNvSpPr/>
          <p:nvPr/>
        </p:nvSpPr>
        <p:spPr>
          <a:xfrm rot="14162200">
            <a:off x="1061309" y="2790158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17959" y="578610"/>
            <a:ext cx="8639175" cy="993775"/>
          </a:xfrm>
        </p:spPr>
        <p:txBody>
          <a:bodyPr lIns="68569" tIns="34275" rIns="68569" bIns="34275"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 err="1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Prêts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 err="1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salaire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47993" y="1736169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A07BB206-9593-4A95-842B-BE50D020ED78}"/>
              </a:ext>
            </a:extLst>
          </p:cNvPr>
          <p:cNvSpPr/>
          <p:nvPr/>
        </p:nvSpPr>
        <p:spPr>
          <a:xfrm rot="18060763">
            <a:off x="1111124" y="-165112"/>
            <a:ext cx="2303090" cy="333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6DD2DBA5-983E-4C1C-B401-2D1694AA1BA3}"/>
              </a:ext>
            </a:extLst>
          </p:cNvPr>
          <p:cNvSpPr/>
          <p:nvPr/>
        </p:nvSpPr>
        <p:spPr>
          <a:xfrm rot="3216520">
            <a:off x="5637731" y="-104484"/>
            <a:ext cx="2250798" cy="3049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78987-9CB3-B25D-16E5-8EFE79E916F2}"/>
              </a:ext>
            </a:extLst>
          </p:cNvPr>
          <p:cNvSpPr txBox="1"/>
          <p:nvPr/>
        </p:nvSpPr>
        <p:spPr>
          <a:xfrm rot="1867794">
            <a:off x="805154" y="707939"/>
            <a:ext cx="1990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Les </a:t>
            </a:r>
            <a:r>
              <a:rPr lang="en-CA" sz="2000" dirty="0" err="1">
                <a:solidFill>
                  <a:schemeClr val="bg1"/>
                </a:solidFill>
              </a:rPr>
              <a:t>prêts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sont</a:t>
            </a:r>
            <a:r>
              <a:rPr lang="en-CA" sz="2000" dirty="0">
                <a:solidFill>
                  <a:schemeClr val="bg1"/>
                </a:solidFill>
              </a:rPr>
              <a:t> </a:t>
            </a:r>
            <a:r>
              <a:rPr lang="en-CA" sz="2000" dirty="0" err="1">
                <a:solidFill>
                  <a:schemeClr val="bg1"/>
                </a:solidFill>
              </a:rPr>
              <a:t>souvent</a:t>
            </a:r>
            <a:r>
              <a:rPr lang="en-CA" sz="2000" dirty="0">
                <a:solidFill>
                  <a:schemeClr val="bg1"/>
                </a:solidFill>
              </a:rPr>
              <a:t> à court </a:t>
            </a:r>
            <a:r>
              <a:rPr lang="en-CA" sz="2000" dirty="0" err="1">
                <a:solidFill>
                  <a:schemeClr val="bg1"/>
                </a:solidFill>
              </a:rPr>
              <a:t>terme</a:t>
            </a:r>
            <a:r>
              <a:rPr lang="en-CA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A293E-62FA-09F5-EEEF-C03AD9DA4EA9}"/>
              </a:ext>
            </a:extLst>
          </p:cNvPr>
          <p:cNvSpPr txBox="1"/>
          <p:nvPr/>
        </p:nvSpPr>
        <p:spPr>
          <a:xfrm rot="19586671">
            <a:off x="645618" y="4134624"/>
            <a:ext cx="2565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Les taux d’intérêt sur ces prêts sont très élevés.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3130E1-6B2F-1648-38F3-4C6C89E1BFD6}"/>
              </a:ext>
            </a:extLst>
          </p:cNvPr>
          <p:cNvSpPr txBox="1"/>
          <p:nvPr/>
        </p:nvSpPr>
        <p:spPr>
          <a:xfrm>
            <a:off x="3872326" y="4314916"/>
            <a:ext cx="16238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bg1"/>
                </a:solidFill>
              </a:rPr>
              <a:t>Ces prêts nécessitent peu ou pas de vérification,</a:t>
            </a:r>
          </a:p>
          <a:p>
            <a:pPr algn="ctr"/>
            <a:r>
              <a:rPr lang="fr-BE" sz="1600" dirty="0">
                <a:solidFill>
                  <a:schemeClr val="bg1"/>
                </a:solidFill>
              </a:rPr>
              <a:t>donc </a:t>
            </a:r>
          </a:p>
          <a:p>
            <a:pPr algn="ctr"/>
            <a:r>
              <a:rPr lang="fr-BE" sz="1600" dirty="0">
                <a:solidFill>
                  <a:schemeClr val="bg1"/>
                </a:solidFill>
              </a:rPr>
              <a:t>n’importe </a:t>
            </a:r>
          </a:p>
          <a:p>
            <a:pPr algn="ctr"/>
            <a:r>
              <a:rPr lang="fr-BE" sz="1600" dirty="0">
                <a:solidFill>
                  <a:schemeClr val="bg1"/>
                </a:solidFill>
              </a:rPr>
              <a:t>qui peut emprunter</a:t>
            </a:r>
            <a:r>
              <a:rPr lang="fr-BE" sz="18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fr-BE" sz="1800" dirty="0">
              <a:solidFill>
                <a:schemeClr val="bg1"/>
              </a:solidFill>
            </a:endParaRPr>
          </a:p>
          <a:p>
            <a:pPr algn="ctr"/>
            <a:endParaRPr lang="en-CA" sz="1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05D997-E181-BB53-58D0-7C997BFAAE36}"/>
              </a:ext>
            </a:extLst>
          </p:cNvPr>
          <p:cNvSpPr txBox="1"/>
          <p:nvPr/>
        </p:nvSpPr>
        <p:spPr>
          <a:xfrm rot="1938148">
            <a:off x="5965246" y="4043888"/>
            <a:ext cx="2919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dirty="0">
                <a:solidFill>
                  <a:schemeClr val="bg1"/>
                </a:solidFill>
              </a:rPr>
              <a:t>Ils sont offerts aux gens qui ne peuvent pas obtenir un prêt bancaire.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6D5A4-6F39-0461-8096-5261B33934A5}"/>
              </a:ext>
            </a:extLst>
          </p:cNvPr>
          <p:cNvSpPr txBox="1"/>
          <p:nvPr/>
        </p:nvSpPr>
        <p:spPr>
          <a:xfrm rot="19406290">
            <a:off x="6175935" y="492600"/>
            <a:ext cx="199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bg1"/>
                </a:solidFill>
              </a:rPr>
              <a:t>Il </a:t>
            </a:r>
            <a:r>
              <a:rPr lang="en-CA" sz="1800" dirty="0" err="1">
                <a:solidFill>
                  <a:schemeClr val="bg1"/>
                </a:solidFill>
              </a:rPr>
              <a:t>est</a:t>
            </a:r>
            <a:r>
              <a:rPr lang="en-CA" sz="1800" dirty="0">
                <a:solidFill>
                  <a:schemeClr val="bg1"/>
                </a:solidFill>
              </a:rPr>
              <a:t> facile de </a:t>
            </a:r>
            <a:r>
              <a:rPr lang="en-CA" sz="1800" dirty="0" err="1">
                <a:solidFill>
                  <a:schemeClr val="bg1"/>
                </a:solidFill>
              </a:rPr>
              <a:t>tomber</a:t>
            </a:r>
            <a:r>
              <a:rPr lang="en-CA" sz="1800" dirty="0">
                <a:solidFill>
                  <a:schemeClr val="bg1"/>
                </a:solidFill>
              </a:rPr>
              <a:t> </a:t>
            </a:r>
            <a:r>
              <a:rPr lang="en-CA" sz="1800" dirty="0" err="1">
                <a:solidFill>
                  <a:schemeClr val="bg1"/>
                </a:solidFill>
              </a:rPr>
              <a:t>dans</a:t>
            </a:r>
            <a:r>
              <a:rPr lang="en-CA" sz="1800" dirty="0">
                <a:solidFill>
                  <a:schemeClr val="bg1"/>
                </a:solidFill>
              </a:rPr>
              <a:t> </a:t>
            </a:r>
            <a:r>
              <a:rPr lang="en-CA" sz="1800" dirty="0" err="1">
                <a:solidFill>
                  <a:schemeClr val="bg1"/>
                </a:solidFill>
              </a:rPr>
              <a:t>une</a:t>
            </a:r>
            <a:r>
              <a:rPr lang="en-CA" sz="1800" dirty="0">
                <a:solidFill>
                  <a:schemeClr val="bg1"/>
                </a:solidFill>
              </a:rPr>
              <a:t> </a:t>
            </a:r>
            <a:r>
              <a:rPr lang="fr-CA" sz="1800" dirty="0">
                <a:solidFill>
                  <a:schemeClr val="bg1"/>
                </a:solidFill>
              </a:rPr>
              <a:t>spirale</a:t>
            </a:r>
            <a:r>
              <a:rPr lang="en-CA" sz="1800" dirty="0">
                <a:solidFill>
                  <a:schemeClr val="bg1"/>
                </a:solidFill>
              </a:rPr>
              <a:t> </a:t>
            </a:r>
            <a:r>
              <a:rPr lang="fr-CA" sz="1800" dirty="0">
                <a:solidFill>
                  <a:schemeClr val="bg1"/>
                </a:solidFill>
              </a:rPr>
              <a:t>d’endettement</a:t>
            </a:r>
            <a:r>
              <a:rPr lang="en-CA" sz="1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211900-9299-D422-DC8E-560529D41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841" y="1960483"/>
            <a:ext cx="1735836" cy="16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  <p:bldP spid="31" grpId="0" animBg="1"/>
      <p:bldP spid="43" grpId="0" animBg="1"/>
      <p:bldP spid="7" grpId="0"/>
      <p:bldP spid="8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600" dirty="0">
                <a:solidFill>
                  <a:schemeClr val="bg2"/>
                </a:solidFill>
                <a:ea typeface="MS PGothic"/>
              </a:rPr>
              <a:t>Remarque spéciale à l’intention du personnel enseignant</a:t>
            </a:r>
            <a:endParaRPr lang="en-CA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3429000" y="243147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2036618" y="301336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FB6DF-93C8-5B46-7E20-A24034EB8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39" y="1630682"/>
            <a:ext cx="5761122" cy="47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812800"/>
            <a:ext cx="8639175" cy="993775"/>
          </a:xfrm>
        </p:spPr>
        <p:txBody>
          <a:bodyPr lIns="68569" tIns="34275" rIns="68569" bIns="34275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3600" dirty="0"/>
              <a:t>Autre proxy bancaire: l’épicerie</a:t>
            </a:r>
            <a:endParaRPr lang="en-US" altLang="en-US" sz="36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03228"/>
            <a:ext cx="8639175" cy="454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Dans les communautés éloignées, l’épicerie agit souvent comme une entité semblable à une banque pour les particuliers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Elle offre des services tels que l'encaissement de chèques et du crédit pour les achats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La concurrence est faible dans les petites communautés éloignées, donc ce type d’entreprise facture souvent des frais plus élevés qu'une banque pour encaisser des chèques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Ces épiceries peuvent aussi exiger des achats en magasin avant d'encaisser les chèques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45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754395"/>
            <a:ext cx="8639175" cy="993775"/>
          </a:xfrm>
        </p:spPr>
        <p:txBody>
          <a:bodyPr lIns="68569" tIns="34275" rIns="68569" bIns="34275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3200" dirty="0"/>
              <a:t>Autre proxy bancaire</a:t>
            </a:r>
            <a:r>
              <a:rPr lang="en-US" altLang="en-US" sz="32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 bureau</a:t>
            </a:r>
            <a:r>
              <a:rPr lang="fr-FR" sz="3200" dirty="0"/>
              <a:t> de poste</a:t>
            </a:r>
            <a:endParaRPr lang="en-US" altLang="en-US" sz="32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59" y="1998921"/>
            <a:ext cx="8639175" cy="435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Il </a:t>
            </a:r>
            <a:r>
              <a:rPr lang="en-US" altLang="en-US" sz="2000" kern="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peut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kern="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encaisser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des </a:t>
            </a:r>
            <a:r>
              <a:rPr lang="en-US" altLang="en-US" sz="2000" kern="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chèques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Il est facilement disponible dans la plupart des communautés.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Les frais sont généralement inférieurs à ceux des épiceries.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fr-CA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Pour encaisser un chèque, l’attente peut être plus longue aux heures de pointe.</a:t>
            </a:r>
          </a:p>
        </p:txBody>
      </p:sp>
      <p:pic>
        <p:nvPicPr>
          <p:cNvPr id="1026" name="Picture 2" descr="Canada Post Office - Confederation Court Mall">
            <a:extLst>
              <a:ext uri="{FF2B5EF4-FFF2-40B4-BE49-F238E27FC236}">
                <a16:creationId xmlns:a16="http://schemas.microsoft.com/office/drawing/2014/main" id="{08FB436E-2DA8-400C-A3DE-4E66446AE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09" y="5248606"/>
            <a:ext cx="3178206" cy="7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482664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Spirale d’endettement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3" y="1368425"/>
            <a:ext cx="8639175" cy="48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Les taux d'intérêt élevés qu’exigent les quasi-banques peuvent entraîner d'énormes problèmes, notamment la spirale d’endettement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Une spirale d’endettement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 </a:t>
            </a:r>
            <a:r>
              <a:rPr lang="fr-CA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produit lorsqu’une personne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 </a:t>
            </a:r>
            <a:r>
              <a:rPr lang="en-US" sz="2000" kern="0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peut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plus assumer 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les </a:t>
            </a:r>
            <a:r>
              <a:rPr lang="fr-CA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paiements considérables de sa dette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Parfois, une spirale d'endettement peut conduire à la faillite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 dirty="0">
                <a:sym typeface="Arial" panose="020B0604020202020204" pitchFamily="34" charset="0"/>
              </a:rPr>
              <a:t>Pour plus </a:t>
            </a:r>
            <a:r>
              <a:rPr lang="fr-CA" altLang="en-US" sz="2000" kern="0" dirty="0">
                <a:sym typeface="Arial" panose="020B0604020202020204" pitchFamily="34" charset="0"/>
              </a:rPr>
              <a:t>d’information</a:t>
            </a:r>
            <a:r>
              <a:rPr lang="en-US" altLang="en-US" sz="2000" kern="0" dirty="0">
                <a:sym typeface="Arial" panose="020B0604020202020204" pitchFamily="34" charset="0"/>
              </a:rPr>
              <a:t>: </a:t>
            </a:r>
            <a:r>
              <a:rPr lang="en-US" sz="2000" dirty="0">
                <a:hlinkClick r:id="rId3"/>
              </a:rPr>
              <a:t>Spirale d’endettement</a:t>
            </a:r>
            <a:endParaRPr lang="en-CA" sz="2000" dirty="0">
              <a:hlinkClick r:id="rId3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D2D8E-3EE8-85D5-E08E-41B4A5D4E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7" t="7199" r="6033" b="9362"/>
          <a:stretch/>
        </p:blipFill>
        <p:spPr>
          <a:xfrm>
            <a:off x="3810680" y="4708598"/>
            <a:ext cx="1519460" cy="18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6" y="634753"/>
            <a:ext cx="8639175" cy="993775"/>
          </a:xfrm>
        </p:spPr>
        <p:txBody>
          <a:bodyPr lIns="68569" tIns="34275" rIns="68569" bIns="34275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Quasi-</a:t>
            </a:r>
            <a:r>
              <a:rPr lang="en-US" altLang="en-US" sz="4000" dirty="0" err="1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banque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 </a:t>
            </a:r>
            <a:r>
              <a:rPr lang="fr-CA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 sérieux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451994" y="1553724"/>
            <a:ext cx="3104934" cy="3995984"/>
          </a:xfrm>
        </p:spPr>
        <p:txBody>
          <a:bodyPr lIns="68569" tIns="34275" rIns="68569" bIns="34275">
            <a:normAutofit/>
          </a:bodyPr>
          <a:lstStyle/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en-US" altLang="en-US" sz="2000" b="1" dirty="0">
                <a:solidFill>
                  <a:schemeClr val="accent1"/>
                </a:solidFill>
                <a:ea typeface="MS PGothic"/>
              </a:rPr>
              <a:t>Du </a:t>
            </a:r>
            <a:r>
              <a:rPr lang="fr-CA" altLang="en-US" sz="2000" b="1" dirty="0">
                <a:solidFill>
                  <a:schemeClr val="accent1"/>
                </a:solidFill>
                <a:ea typeface="MS PGothic"/>
              </a:rPr>
              <a:t>côté positif</a:t>
            </a:r>
            <a:r>
              <a:rPr lang="en-US" altLang="en-US" sz="2000" b="1" dirty="0">
                <a:solidFill>
                  <a:schemeClr val="accent1"/>
                </a:solidFill>
                <a:ea typeface="MS PGothic"/>
              </a:rPr>
              <a:t>…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En </a:t>
            </a:r>
            <a:r>
              <a:rPr lang="en-US" altLang="en-US" sz="2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général</a:t>
            </a:r>
            <a:r>
              <a:rPr lang="en-US" altLang="en-US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en-US" sz="2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elle</a:t>
            </a:r>
            <a:r>
              <a:rPr lang="en-US" altLang="en-US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sert</a:t>
            </a:r>
            <a:r>
              <a:rPr lang="en-US" altLang="en-US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FR" altLang="en-US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fr-FR" sz="2000" dirty="0"/>
              <a:t>es communautés mal desservies.</a:t>
            </a:r>
            <a:endParaRPr lang="en-US" altLang="en-US" sz="200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Elle </a:t>
            </a:r>
            <a:r>
              <a:rPr lang="en-US" altLang="en-US" sz="2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exige</a:t>
            </a:r>
            <a:r>
              <a:rPr lang="en-US" altLang="en-US" sz="200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CA" sz="2000" dirty="0"/>
              <a:t>peu ou pas de vérification de crédit.</a:t>
            </a:r>
            <a:endParaRPr lang="en-US" altLang="en-US" sz="200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Le service est souvent instantané ou presqu’instantané.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16E83-EC3A-4B4C-9CD4-60A201AFD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34" y="3719401"/>
            <a:ext cx="2210108" cy="29817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Google Shape;66;p1">
            <a:extLst>
              <a:ext uri="{FF2B5EF4-FFF2-40B4-BE49-F238E27FC236}">
                <a16:creationId xmlns:a16="http://schemas.microsoft.com/office/drawing/2014/main" id="{15C51331-C28A-4D59-B93C-39E921087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162" y="1526292"/>
            <a:ext cx="3104934" cy="483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fr-CA" altLang="en-US" sz="2000" b="1" kern="0" dirty="0">
                <a:solidFill>
                  <a:schemeClr val="accent6"/>
                </a:solidFill>
                <a:ea typeface="MS PGothic"/>
              </a:rPr>
              <a:t>Par ailleurs</a:t>
            </a:r>
            <a:r>
              <a:rPr lang="en-US" altLang="en-US" sz="2000" b="1" kern="0" dirty="0">
                <a:solidFill>
                  <a:schemeClr val="accent6"/>
                </a:solidFill>
                <a:ea typeface="MS PGothic"/>
              </a:rPr>
              <a:t>…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Les taux d'intérêt sont nettement plus élevés que ceux d’une banque ou une coopérative de crédit.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Grand risque de tomber dans une spirale d’endettement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342900" indent="-34290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Si l’on paye ces frais élevés, cela aura un impact sur nos objectifs d'épargne et de dépenses.</a:t>
            </a: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Demande de prêt: chasse au trésor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27263"/>
            <a:ext cx="8639175" cy="38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Les banques, coopératives de crédit et sociétés de prêt sur salaire gagnent leur argent grâce aux prêts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Pour gagner de l'argent, ces institutions doivent s’assurer que leurs emprunteurs peuvent rembourser l'argent qui leur est prêté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Donc, il y a certains critères qu’elles demandent avant d'accorder un prêt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r>
              <a:rPr lang="en-US" alt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Question: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CA" sz="2000" dirty="0"/>
              <a:t>Selon vous, quels sont certains de ces critères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768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Demande de prêt: chasse au trésor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125663"/>
            <a:ext cx="8639175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  <a:buNone/>
            </a:pPr>
            <a:r>
              <a:rPr lang="fr-CA" sz="2000" b="1" dirty="0"/>
              <a:t>Regardez les sites Web de demande de prêt sur la diapo 27</a:t>
            </a:r>
            <a:r>
              <a:rPr lang="en-US" alt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fr-CA" altLang="en-US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Vous pouvez</a:t>
            </a:r>
            <a:r>
              <a:rPr lang="fr-CA" altLang="en-US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fr-CA" sz="2000" dirty="0">
                <a:solidFill>
                  <a:schemeClr val="tx1"/>
                </a:solidFill>
              </a:rPr>
              <a:t>chercher vous-même une autre demande de prêt.</a:t>
            </a:r>
            <a:endParaRPr lang="en-US" altLang="en-US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>
              <a:spcAft>
                <a:spcPct val="0"/>
              </a:spcAft>
              <a:buClr>
                <a:srgbClr val="000000"/>
              </a:buClr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Quelles sont les questions les plus courantes concernant ces demandes de prêt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Quelles informations ces entreprises demandent-elles pour un prêt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Pourquoi pensez-vous qu’on demande ce genre d’informations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? 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4" y="509588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en-US" altLang="en-US" sz="4000" dirty="0" err="1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4000" dirty="0"/>
              <a:t>eu de rôle!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503364"/>
            <a:ext cx="8639174" cy="505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95298" indent="-457200"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fr-CA" sz="2000" dirty="0"/>
              <a:t>Trouvez un partenaire ou mettez-vous en petit groupe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</a:p>
          <a:p>
            <a:pPr marL="495298" indent="-457200"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fr-CA" sz="2000" dirty="0"/>
              <a:t>L'un de vous sera le banquier (ou quasi-banquier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), l</a:t>
            </a:r>
            <a:r>
              <a:rPr lang="fr-CA" sz="2000" dirty="0"/>
              <a:t>'autre sera le demandeur de prêt.</a:t>
            </a:r>
            <a:endParaRPr lang="en-US" alt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95298" indent="-457200">
              <a:lnSpc>
                <a:spcPts val="2400"/>
              </a:lnSpc>
              <a:buSzPct val="100000"/>
              <a:buFont typeface="+mj-lt"/>
              <a:buAutoNum type="arabicPeriod"/>
            </a:pPr>
            <a:r>
              <a:rPr lang="fr-CA" sz="2000" dirty="0"/>
              <a:t>Au hasard, vous allez tirer l’un des deux scénarios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</a:p>
          <a:p>
            <a:pPr>
              <a:lnSpc>
                <a:spcPts val="2400"/>
              </a:lnSpc>
              <a:buNone/>
            </a:pPr>
            <a:endParaRPr lang="en-US" alt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8098" indent="0">
              <a:lnSpc>
                <a:spcPts val="2400"/>
              </a:lnSpc>
              <a:buNone/>
            </a:pPr>
            <a:r>
              <a:rPr lang="fr-CA" sz="2000" dirty="0"/>
              <a:t>Vous discuterez de quelques options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  <a:p>
            <a:pPr lvl="1">
              <a:lnSpc>
                <a:spcPts val="2400"/>
              </a:lnSpc>
            </a:pPr>
            <a:r>
              <a:rPr lang="fr-CA" sz="2000" dirty="0"/>
              <a:t>Le demandeur est-il en mesure d'obtenir un prêt auprès de votre institution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? </a:t>
            </a:r>
            <a:r>
              <a:rPr lang="fr-FR" sz="2000" dirty="0"/>
              <a:t>Pourquoi ou pourquoi pas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</a:p>
          <a:p>
            <a:pPr lvl="1">
              <a:lnSpc>
                <a:spcPts val="2400"/>
              </a:lnSpc>
            </a:pPr>
            <a:r>
              <a:rPr lang="fr-CA" sz="2000" dirty="0"/>
              <a:t>Le demandeur choisirait-il d'obtenir un prêt dans votre institution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? </a:t>
            </a:r>
            <a:r>
              <a:rPr lang="fr-FR" sz="2000" dirty="0"/>
              <a:t>Pourquoi ou pourquoi pas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? </a:t>
            </a:r>
          </a:p>
          <a:p>
            <a:pPr lvl="1">
              <a:lnSpc>
                <a:spcPts val="2400"/>
              </a:lnSpc>
            </a:pP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Pour </a:t>
            </a:r>
            <a:r>
              <a:rPr lang="en-US" altLang="en-US" sz="2000" kern="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obtenir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 un prêt, </a:t>
            </a:r>
            <a:r>
              <a:rPr lang="en-US" altLang="en-US" sz="2000" kern="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quelle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kern="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pourait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kern="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être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kern="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une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 institution alternative?</a:t>
            </a:r>
          </a:p>
          <a:p>
            <a:pPr lvl="1">
              <a:lnSpc>
                <a:spcPts val="2400"/>
              </a:lnSpc>
            </a:pPr>
            <a:r>
              <a:rPr lang="fr-CA" sz="2000" dirty="0"/>
              <a:t>À quel taux d’intérêt le demandeur pourrait-il être admissible et pourquoi pourrait-il obtenir ce taux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?</a:t>
            </a: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4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419609"/>
            <a:ext cx="8639175" cy="866227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CA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4000" dirty="0"/>
              <a:t>eu de rôle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43000"/>
            <a:ext cx="8639175" cy="513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7465" indent="0">
              <a:lnSpc>
                <a:spcPts val="2400"/>
              </a:lnSpc>
              <a:buNone/>
            </a:pPr>
            <a:r>
              <a:rPr lang="fr-FR" sz="1800" b="1" dirty="0">
                <a:solidFill>
                  <a:schemeClr val="accent1"/>
                </a:solidFill>
              </a:rPr>
              <a:t>Certaines de ces ressources proviennent d’institutions financières. </a:t>
            </a:r>
            <a:br>
              <a:rPr lang="fr-FR" sz="1800" b="1" dirty="0">
                <a:solidFill>
                  <a:schemeClr val="accent1"/>
                </a:solidFill>
              </a:rPr>
            </a:br>
            <a:r>
              <a:rPr lang="fr-FR" sz="1800" dirty="0">
                <a:solidFill>
                  <a:schemeClr val="accent1"/>
                </a:solidFill>
              </a:rPr>
              <a:t>Le personnel enseignant peut utiliser les ressources suivantes à sa discrétion pour répondre aux besoins des élèves.</a:t>
            </a:r>
          </a:p>
          <a:p>
            <a:pPr marL="37465" indent="0">
              <a:lnSpc>
                <a:spcPts val="2400"/>
              </a:lnSpc>
              <a:buNone/>
            </a:pPr>
            <a:r>
              <a:rPr lang="fr-FR" sz="1800" b="1" dirty="0"/>
              <a:t>Demande de prêt bancaire </a:t>
            </a:r>
            <a:r>
              <a:rPr lang="en-US" altLang="en-US" sz="1800" b="1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endParaRPr lang="en-US" sz="1800" dirty="0"/>
          </a:p>
          <a:p>
            <a:pPr marL="37465" indent="0">
              <a:lnSpc>
                <a:spcPts val="2400"/>
              </a:lnSpc>
              <a:buNone/>
            </a:pPr>
            <a:r>
              <a:rPr lang="en-US" sz="1800" dirty="0">
                <a:hlinkClick r:id="" action="ppaction://noaction"/>
              </a:rPr>
              <a:t>Accessibilité réelle à la propriété RBC</a:t>
            </a:r>
            <a:endParaRPr lang="en-US" sz="1800" dirty="0">
              <a:latin typeface="Arial" panose="020B0604020202020204" pitchFamily="34" charset="0"/>
              <a:ea typeface="MS PGothic"/>
              <a:cs typeface="Arial" panose="020B0604020202020204" pitchFamily="34" charset="0"/>
              <a:hlinkClick r:id="" action="ppaction://noaction"/>
            </a:endParaRPr>
          </a:p>
          <a:p>
            <a:pPr marL="37465" indent="0">
              <a:lnSpc>
                <a:spcPts val="2400"/>
              </a:lnSpc>
              <a:buNone/>
            </a:pPr>
            <a:r>
              <a:rPr lang="en-US" sz="1800" dirty="0">
                <a:hlinkClick r:id="" action="ppaction://noaction"/>
              </a:rPr>
              <a:t>Calculateur d'accessibilité hypothécaire TD</a:t>
            </a:r>
            <a:br>
              <a:rPr lang="en-US" sz="1800" dirty="0"/>
            </a:br>
            <a:endParaRPr lang="en-US" sz="1800" dirty="0"/>
          </a:p>
          <a:p>
            <a:pPr marL="37465" indent="0">
              <a:lnSpc>
                <a:spcPts val="2400"/>
              </a:lnSpc>
              <a:buNone/>
            </a:pPr>
            <a:r>
              <a:rPr lang="fr-CA" sz="1800" b="1" dirty="0"/>
              <a:t>Demande de prêt aux coopératives de crédit </a:t>
            </a:r>
            <a:r>
              <a:rPr lang="en-US" altLang="en-US" sz="1800" b="1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endParaRPr lang="en-US" altLang="en-US" sz="1800" b="1" kern="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37465" indent="0">
              <a:lnSpc>
                <a:spcPts val="2400"/>
              </a:lnSpc>
              <a:buNone/>
            </a:pPr>
            <a:r>
              <a:rPr lang="en-US" sz="1800" dirty="0">
                <a:hlinkClick r:id="rId3"/>
              </a:rPr>
              <a:t>Calculez vos versements hypothécaires</a:t>
            </a:r>
            <a:endParaRPr lang="en-US" sz="1800" dirty="0"/>
          </a:p>
          <a:p>
            <a:pPr marL="37465" indent="0">
              <a:lnSpc>
                <a:spcPts val="2400"/>
              </a:lnSpc>
              <a:buNone/>
            </a:pPr>
            <a:r>
              <a:rPr lang="en-CA" sz="1800" dirty="0">
                <a:hlinkClick r:id="rId4"/>
              </a:rPr>
              <a:t>Calculez et optimisez vos versements hypothécaires</a:t>
            </a:r>
            <a:br>
              <a:rPr lang="en-CA" sz="1800" dirty="0"/>
            </a:br>
            <a:endParaRPr lang="fr-CA" sz="1800" dirty="0"/>
          </a:p>
          <a:p>
            <a:pPr marL="37465" indent="0">
              <a:lnSpc>
                <a:spcPts val="2400"/>
              </a:lnSpc>
              <a:buNone/>
            </a:pPr>
            <a:r>
              <a:rPr lang="fr-CA" sz="1800" b="1" dirty="0"/>
              <a:t>Demande d’un prêt sur salaire </a:t>
            </a:r>
            <a:r>
              <a:rPr lang="en-US" altLang="en-US" sz="1800" b="1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endParaRPr lang="en-US" altLang="en-US" sz="1800" b="1" kern="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CA" sz="1800" dirty="0">
                <a:hlinkClick r:id="rId5"/>
              </a:rPr>
              <a:t>https://www.finacapitale.com/fr/</a:t>
            </a:r>
            <a:endParaRPr lang="en-CA" sz="1800" dirty="0"/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CA" sz="1800" dirty="0">
                <a:hlinkClick r:id="rId6"/>
              </a:rPr>
              <a:t>https://www.easyfinancial.com/fr/montreal</a:t>
            </a:r>
            <a:endParaRPr lang="en-US" altLang="en-US" sz="18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98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610680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fr-CA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l’actualité...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1604454"/>
            <a:ext cx="8639175" cy="4869497"/>
          </a:xfrm>
        </p:spPr>
        <p:txBody>
          <a:bodyPr lIns="68569" tIns="34275" rIns="68569" bIns="34275">
            <a:normAutofit/>
          </a:bodyPr>
          <a:lstStyle/>
          <a:p>
            <a:pPr marL="37465" indent="0">
              <a:lnSpc>
                <a:spcPts val="2400"/>
              </a:lnSpc>
              <a:buClr>
                <a:schemeClr val="accent1">
                  <a:lumMod val="75000"/>
                  <a:lumOff val="25000"/>
                </a:schemeClr>
              </a:buClr>
              <a:buSzPct val="100000"/>
              <a:buNone/>
            </a:pPr>
            <a:r>
              <a:rPr lang="fr-CA" sz="2000" b="1" dirty="0"/>
              <a:t>Reportages sur les prêts sur salaire</a:t>
            </a:r>
            <a:r>
              <a:rPr lang="en-US" sz="2000" b="1" dirty="0"/>
              <a:t>:</a:t>
            </a:r>
            <a:endParaRPr lang="en-US" sz="2000" dirty="0"/>
          </a:p>
          <a:p>
            <a:pPr marL="494665" indent="-457200">
              <a:lnSpc>
                <a:spcPts val="2400"/>
              </a:lnSpc>
              <a:buClr>
                <a:schemeClr val="accent1">
                  <a:lumMod val="75000"/>
                  <a:lumOff val="25000"/>
                </a:schemeClr>
              </a:buClr>
              <a:buSzPct val="100000"/>
              <a:buAutoNum type="arabicPeriod"/>
            </a:pPr>
            <a:r>
              <a:rPr lang="en-US" sz="2000" dirty="0">
                <a:solidFill>
                  <a:srgbClr val="00BFDF"/>
                </a:solidFill>
                <a:hlinkClick r:id="rId3"/>
              </a:rPr>
              <a:t>Des requins de la finance qui </a:t>
            </a:r>
            <a:r>
              <a:rPr lang="en-US" sz="2000" dirty="0" err="1">
                <a:solidFill>
                  <a:srgbClr val="00BFDF"/>
                </a:solidFill>
                <a:hlinkClick r:id="rId3"/>
              </a:rPr>
              <a:t>prêtent</a:t>
            </a:r>
            <a:r>
              <a:rPr lang="en-US" sz="2000" dirty="0">
                <a:solidFill>
                  <a:srgbClr val="00BFDF"/>
                </a:solidFill>
                <a:hlinkClick r:id="rId3"/>
              </a:rPr>
              <a:t> à 150%...minimum </a:t>
            </a:r>
            <a:r>
              <a:rPr lang="en-CA" sz="2000" dirty="0">
                <a:solidFill>
                  <a:srgbClr val="00BFDF"/>
                </a:solidFill>
                <a:hlinkClick r:id="rId3"/>
              </a:rPr>
              <a:t>| </a:t>
            </a:r>
            <a:r>
              <a:rPr lang="fr-CA" sz="2000" dirty="0">
                <a:solidFill>
                  <a:srgbClr val="00BFDF"/>
                </a:solidFill>
                <a:hlinkClick r:id="rId3"/>
              </a:rPr>
              <a:t>Journal de Montréal</a:t>
            </a:r>
            <a:endParaRPr lang="en-US" sz="2000" dirty="0">
              <a:solidFill>
                <a:srgbClr val="00BFDF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94665" indent="-457200">
              <a:lnSpc>
                <a:spcPts val="2400"/>
              </a:lnSpc>
              <a:buClr>
                <a:schemeClr val="accent1">
                  <a:lumMod val="75000"/>
                  <a:lumOff val="25000"/>
                </a:schemeClr>
              </a:buClr>
              <a:buSzPct val="100000"/>
              <a:buAutoNum type="arabicPeriod"/>
            </a:pPr>
            <a:r>
              <a:rPr lang="en-US" sz="2000" dirty="0" err="1">
                <a:solidFill>
                  <a:srgbClr val="00BFD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Prêts</a:t>
            </a:r>
            <a:r>
              <a:rPr lang="en-US" sz="2000" dirty="0">
                <a:solidFill>
                  <a:srgbClr val="00BFD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sur salaire : du crédit qui peut mener à la détresse financière | Radio Canada International</a:t>
            </a:r>
            <a:endParaRPr lang="en-US" sz="2000" dirty="0">
              <a:solidFill>
                <a:srgbClr val="00BFD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94665" indent="-457200">
              <a:lnSpc>
                <a:spcPts val="2400"/>
              </a:lnSpc>
              <a:buClr>
                <a:schemeClr val="accent1">
                  <a:lumMod val="75000"/>
                  <a:lumOff val="25000"/>
                </a:schemeClr>
              </a:buClr>
              <a:buSzPct val="100000"/>
              <a:buAutoNum type="arabicPeriod"/>
            </a:pPr>
            <a:r>
              <a:rPr lang="en-US" sz="2000" dirty="0">
                <a:solidFill>
                  <a:srgbClr val="00BFDF"/>
                </a:solidFill>
                <a:hlinkClick r:id="rId6"/>
              </a:rPr>
              <a:t>La </a:t>
            </a:r>
            <a:r>
              <a:rPr lang="en-US" sz="2000" dirty="0" err="1">
                <a:solidFill>
                  <a:srgbClr val="00BFDF"/>
                </a:solidFill>
                <a:hlinkClick r:id="rId6"/>
              </a:rPr>
              <a:t>spirale</a:t>
            </a:r>
            <a:r>
              <a:rPr lang="en-US" sz="2000" dirty="0">
                <a:solidFill>
                  <a:srgbClr val="00BFDF"/>
                </a:solidFill>
                <a:hlinkClick r:id="rId6"/>
              </a:rPr>
              <a:t> </a:t>
            </a:r>
            <a:r>
              <a:rPr lang="en-US" sz="2000" dirty="0" err="1">
                <a:solidFill>
                  <a:srgbClr val="00BFDF"/>
                </a:solidFill>
                <a:hlinkClick r:id="rId6"/>
              </a:rPr>
              <a:t>infernale</a:t>
            </a:r>
            <a:r>
              <a:rPr lang="en-US" sz="2000" dirty="0">
                <a:solidFill>
                  <a:srgbClr val="00BFDF"/>
                </a:solidFill>
                <a:hlinkClick r:id="rId6"/>
              </a:rPr>
              <a:t> des </a:t>
            </a:r>
            <a:r>
              <a:rPr lang="en-US" sz="2000" dirty="0" err="1">
                <a:solidFill>
                  <a:srgbClr val="00BFDF"/>
                </a:solidFill>
                <a:hlinkClick r:id="rId6"/>
              </a:rPr>
              <a:t>prêts</a:t>
            </a:r>
            <a:r>
              <a:rPr lang="en-US" sz="2000" dirty="0">
                <a:solidFill>
                  <a:srgbClr val="00BFDF"/>
                </a:solidFill>
                <a:hlinkClick r:id="rId6"/>
              </a:rPr>
              <a:t> </a:t>
            </a:r>
            <a:r>
              <a:rPr lang="en-US" sz="2000" dirty="0" err="1">
                <a:solidFill>
                  <a:srgbClr val="00BFDF"/>
                </a:solidFill>
                <a:hlinkClick r:id="rId6"/>
              </a:rPr>
              <a:t>rapides</a:t>
            </a:r>
            <a:r>
              <a:rPr lang="en-US" sz="2000" dirty="0">
                <a:solidFill>
                  <a:srgbClr val="00BFDF"/>
                </a:solidFill>
                <a:hlinkClick r:id="rId6"/>
              </a:rPr>
              <a:t> </a:t>
            </a:r>
            <a:r>
              <a:rPr lang="en-CA" sz="2000" dirty="0">
                <a:solidFill>
                  <a:srgbClr val="00BFDF"/>
                </a:solidFill>
                <a:hlinkClick r:id="rId6"/>
              </a:rPr>
              <a:t>| Le Soleil</a:t>
            </a:r>
            <a:endParaRPr lang="en-CA" sz="2000" dirty="0">
              <a:solidFill>
                <a:srgbClr val="00BFDF"/>
              </a:solidFill>
            </a:endParaRPr>
          </a:p>
          <a:p>
            <a:pPr marL="494665" indent="-457200">
              <a:lnSpc>
                <a:spcPts val="2400"/>
              </a:lnSpc>
              <a:buClr>
                <a:schemeClr val="accent1">
                  <a:lumMod val="75000"/>
                  <a:lumOff val="25000"/>
                </a:schemeClr>
              </a:buClr>
              <a:buSzPct val="100000"/>
              <a:buAutoNum type="arabicPeriod"/>
            </a:pPr>
            <a:r>
              <a:rPr lang="fr-CA" sz="2000" b="1" dirty="0">
                <a:solidFill>
                  <a:schemeClr val="tx1"/>
                </a:solidFill>
              </a:rPr>
              <a:t>À propos de </a:t>
            </a:r>
            <a:r>
              <a:rPr lang="fr-CA" sz="2000" b="1" dirty="0" err="1">
                <a:solidFill>
                  <a:schemeClr val="tx1"/>
                </a:solidFill>
              </a:rPr>
              <a:t>Créditmatik</a:t>
            </a:r>
            <a:r>
              <a:rPr lang="fr-CA" sz="2000" b="1" dirty="0">
                <a:solidFill>
                  <a:schemeClr val="tx1"/>
                </a:solidFill>
              </a:rPr>
              <a:t> : </a:t>
            </a:r>
            <a:r>
              <a:rPr lang="fr-CA" sz="2000" dirty="0">
                <a:solidFill>
                  <a:schemeClr val="tx1"/>
                </a:solidFill>
                <a:hlinkClick r:id="rId7"/>
              </a:rPr>
              <a:t>Ce prêt vous mettra dans le pétrin </a:t>
            </a:r>
            <a:r>
              <a:rPr lang="en-US" sz="2000" dirty="0">
                <a:solidFill>
                  <a:schemeClr val="tx1"/>
                </a:solidFill>
                <a:hlinkClick r:id="rId7"/>
              </a:rPr>
              <a:t>| La Presse</a:t>
            </a:r>
            <a:endParaRPr lang="en-US" sz="2000" b="1" dirty="0">
              <a:solidFill>
                <a:schemeClr val="tx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2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altLang="en-US" sz="4000" dirty="0" err="1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élèves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apprendront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r>
              <a:rPr lang="fr-CA" sz="2000" dirty="0"/>
              <a:t>Comment les banques gagnent de l'argent.</a:t>
            </a:r>
          </a:p>
          <a:p>
            <a:pPr>
              <a:lnSpc>
                <a:spcPts val="2400"/>
              </a:lnSpc>
            </a:pPr>
            <a:r>
              <a:rPr lang="fr-CA" sz="2000" dirty="0"/>
              <a:t>Des concepts tels que le système de réserves fractionnaires. 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</a:rPr>
              <a:t>Des services de protection des </a:t>
            </a:r>
            <a:r>
              <a:rPr lang="fr-CA" sz="2000" dirty="0">
                <a:ea typeface="MS PGothic"/>
              </a:rPr>
              <a:t>consommateurs comme l’assurance-dépôts de la </a:t>
            </a:r>
            <a:r>
              <a:rPr lang="fr-CA" sz="2000" dirty="0"/>
              <a:t>SADC (Société d'assurance-dépôts du Canada).</a:t>
            </a:r>
            <a:endParaRPr lang="en-US" sz="2000" dirty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en-US" sz="2000" dirty="0">
                <a:ea typeface="MS PGothic"/>
              </a:rPr>
              <a:t>Les </a:t>
            </a:r>
            <a:r>
              <a:rPr lang="fr-CA" sz="2000" dirty="0">
                <a:ea typeface="MS PGothic"/>
              </a:rPr>
              <a:t>différentes banques</a:t>
            </a:r>
            <a:r>
              <a:rPr lang="en-US" sz="2000" dirty="0">
                <a:ea typeface="MS PGothic"/>
              </a:rPr>
              <a:t>, les </a:t>
            </a:r>
            <a:r>
              <a:rPr lang="fr-FR" sz="2000" dirty="0"/>
              <a:t>quasi-banques</a:t>
            </a:r>
            <a:r>
              <a:rPr lang="en-US" sz="2000" dirty="0">
                <a:ea typeface="MS PGothic"/>
              </a:rPr>
              <a:t> </a:t>
            </a:r>
            <a:r>
              <a:rPr lang="fr-CA" sz="2000" dirty="0"/>
              <a:t>et les sociétés de prêt sur salaire.</a:t>
            </a: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5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1131888"/>
            <a:ext cx="8639175" cy="993775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en-US" altLang="en-US" sz="4000" dirty="0" err="1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Vocabulaire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spécialisé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79663"/>
            <a:ext cx="87915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2000" kern="0" dirty="0">
                <a:ea typeface="MS PGothic"/>
              </a:rPr>
              <a:t>Assurance-</a:t>
            </a:r>
            <a:r>
              <a:rPr lang="en-US" sz="2000" kern="0" dirty="0" err="1">
                <a:ea typeface="MS PGothic"/>
              </a:rPr>
              <a:t>dépôts</a:t>
            </a:r>
            <a:r>
              <a:rPr lang="en-US" sz="2000" kern="0" dirty="0">
                <a:ea typeface="MS PGothic"/>
              </a:rPr>
              <a:t> de la </a:t>
            </a:r>
            <a:r>
              <a:rPr lang="fr-CA" sz="2000" dirty="0"/>
              <a:t>SADC (Société d’assurance-dépôts du Canada)</a:t>
            </a:r>
            <a:endParaRPr lang="en-US" sz="2000" kern="0" dirty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Système de réserves fractionnaires </a:t>
            </a:r>
          </a:p>
          <a:p>
            <a:pPr>
              <a:lnSpc>
                <a:spcPts val="2400"/>
              </a:lnSpc>
            </a:pPr>
            <a:r>
              <a:rPr lang="fr-FR" sz="2000" dirty="0"/>
              <a:t>Hypothèque</a:t>
            </a:r>
          </a:p>
          <a:p>
            <a:pPr>
              <a:lnSpc>
                <a:spcPts val="2400"/>
              </a:lnSpc>
            </a:pPr>
            <a:r>
              <a:rPr lang="fr-CA" sz="2000" kern="0" dirty="0">
                <a:ea typeface="MS PGothic"/>
              </a:rPr>
              <a:t>Investissements</a:t>
            </a:r>
          </a:p>
          <a:p>
            <a:pPr>
              <a:lnSpc>
                <a:spcPts val="2400"/>
              </a:lnSpc>
            </a:pPr>
            <a:r>
              <a:rPr lang="fr-FR" sz="2000" dirty="0"/>
              <a:t>Prêts sur salaire</a:t>
            </a:r>
          </a:p>
          <a:p>
            <a:pPr>
              <a:lnSpc>
                <a:spcPts val="2400"/>
              </a:lnSpc>
            </a:pPr>
            <a:r>
              <a:rPr lang="fr-FR" sz="2000" kern="0" dirty="0">
                <a:ea typeface="MS PGothic"/>
              </a:rPr>
              <a:t>Quasi-banque</a:t>
            </a:r>
            <a:endParaRPr lang="en-US" sz="2000" kern="0" dirty="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le rôle d’une banque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406" y="1447800"/>
            <a:ext cx="8638967" cy="4729163"/>
          </a:xfrm>
        </p:spPr>
        <p:txBody>
          <a:bodyPr/>
          <a:lstStyle/>
          <a:p>
            <a:pPr marL="38098" indent="0">
              <a:buNone/>
            </a:pPr>
            <a:r>
              <a:rPr lang="fr-CA" sz="2000" b="1" dirty="0"/>
              <a:t>Vidéo :</a:t>
            </a:r>
            <a:r>
              <a:rPr lang="fr-CA" sz="2000" dirty="0"/>
              <a:t> </a:t>
            </a:r>
            <a:r>
              <a:rPr lang="fr-CA" sz="2000" dirty="0">
                <a:hlinkClick r:id="rId3"/>
              </a:rPr>
              <a:t>https://www.youtube.com/watch?v=8I4sdXbgk4g</a:t>
            </a:r>
            <a:endParaRPr lang="fr-CA" sz="2000" dirty="0"/>
          </a:p>
          <a:p>
            <a:pPr marL="38098" indent="0">
              <a:buNone/>
            </a:pPr>
            <a:endParaRPr lang="fr-CA" dirty="0"/>
          </a:p>
        </p:txBody>
      </p:sp>
      <p:pic>
        <p:nvPicPr>
          <p:cNvPr id="4" name="Online Media 3" title="Qu’est-ce qu’une banque ? | Banque de France">
            <a:hlinkClick r:id="" action="ppaction://media"/>
            <a:extLst>
              <a:ext uri="{FF2B5EF4-FFF2-40B4-BE49-F238E27FC236}">
                <a16:creationId xmlns:a16="http://schemas.microsoft.com/office/drawing/2014/main" id="{9FBE4E60-D4B8-32CA-5EEA-C6B2410850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1331" y="1920875"/>
            <a:ext cx="8519115" cy="481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512763"/>
            <a:ext cx="8639175" cy="993775"/>
          </a:xfrm>
        </p:spPr>
        <p:txBody>
          <a:bodyPr lIns="68569" tIns="34275" rIns="68569" bIns="34275"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93254"/>
              </a:buClr>
              <a:buFont typeface="Arial" panose="020B0604020202020204" pitchFamily="34" charset="0"/>
              <a:buNone/>
            </a:pPr>
            <a:r>
              <a:rPr lang="fr-CA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le rôle d’une banque</a:t>
            </a:r>
            <a:r>
              <a:rPr lang="en-US" altLang="en-US" sz="4000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90700"/>
            <a:ext cx="8639175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00"/>
              </a:lnSpc>
            </a:pPr>
            <a:r>
              <a:rPr lang="fr-CA" sz="2000" dirty="0"/>
              <a:t>Une banque prend les dépôts des clients et prête de l'argent à d'autres particuliers et entreprises</a:t>
            </a:r>
            <a:r>
              <a:rPr lang="en-US" sz="2000" kern="0" dirty="0">
                <a:ea typeface="MS PGothic"/>
              </a:rPr>
              <a:t>.</a:t>
            </a:r>
          </a:p>
          <a:p>
            <a:pPr>
              <a:lnSpc>
                <a:spcPts val="2400"/>
              </a:lnSpc>
            </a:pPr>
            <a:endParaRPr lang="en-US" sz="2000" kern="0" dirty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En retour, la banque paye des intérêts à ses clients</a:t>
            </a:r>
            <a:r>
              <a:rPr lang="en-US" sz="2000" kern="0" dirty="0">
                <a:ea typeface="MS PGothic"/>
              </a:rPr>
              <a:t>.</a:t>
            </a:r>
          </a:p>
          <a:p>
            <a:pPr>
              <a:lnSpc>
                <a:spcPts val="2400"/>
              </a:lnSpc>
            </a:pPr>
            <a:endParaRPr lang="en-US" sz="2000" kern="0" dirty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Les banques canadiennes ont une assurance SADC sur les comptes clients</a:t>
            </a:r>
            <a:r>
              <a:rPr lang="en-US" sz="2000" kern="0" dirty="0">
                <a:ea typeface="MS PGothic"/>
              </a:rPr>
              <a:t>.</a:t>
            </a:r>
          </a:p>
          <a:p>
            <a:pPr>
              <a:lnSpc>
                <a:spcPts val="2400"/>
              </a:lnSpc>
              <a:buNone/>
            </a:pPr>
            <a:endParaRPr lang="en-US" sz="2000" kern="0" dirty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Les banques fournissent aussi des services tels que l'investissement et des conseils à leurs clientes et clients</a:t>
            </a:r>
            <a: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>
              <a:lnSpc>
                <a:spcPts val="2400"/>
              </a:lnSpc>
            </a:pPr>
            <a:endParaRPr lang="en-US" alt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560388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Banques à charte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76400"/>
            <a:ext cx="8639175" cy="512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Avant 1867, les banques au Canada étaient agréées (réglementées) par sanction royale (autorisation)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marL="342900" indent="-3429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</a:pP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 1980, </a:t>
            </a:r>
            <a:r>
              <a:rPr lang="fr-CA" sz="2000" dirty="0"/>
              <a:t>le gouvernement fédéral a autorisé la création de banques par des lettres patentes délivrées par le ministère des Finances.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Elles sont assujetties à la Loi sur les banques qui définit ce qu'est une banque, ce qu’il faut pour démarrer une banque, dans quelles entreprises une banque peut être impliquée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etc.</a:t>
            </a:r>
          </a:p>
          <a:p>
            <a:pPr marL="342900" indent="-342900">
              <a:lnSpc>
                <a:spcPts val="2600"/>
              </a:lnSpc>
              <a:spcAft>
                <a:spcPct val="0"/>
              </a:spcAft>
              <a:buClr>
                <a:srgbClr val="000000"/>
              </a:buClr>
            </a:pPr>
            <a:r>
              <a:rPr lang="fr-CA" sz="2000" dirty="0"/>
              <a:t>Le Canada compte cinq banques connues sous le nom de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Big 5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fr-CA" sz="2000" dirty="0"/>
              <a:t>Banque Royale, </a:t>
            </a:r>
            <a:r>
              <a:rPr lang="fr-CA" sz="2000" dirty="0" err="1"/>
              <a:t>CIBC</a:t>
            </a:r>
            <a:r>
              <a:rPr lang="fr-CA" sz="2000" dirty="0"/>
              <a:t>, Banque </a:t>
            </a:r>
            <a:r>
              <a:rPr lang="fr-CA" sz="2000" dirty="0" err="1"/>
              <a:t>Scotia</a:t>
            </a:r>
            <a:r>
              <a:rPr lang="fr-CA" sz="2000" dirty="0"/>
              <a:t>, Banque de Montréal et Banque TD (mais il existe d'autres banques à charte plus petites).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618332"/>
            <a:ext cx="8639175" cy="993775"/>
          </a:xfrm>
        </p:spPr>
        <p:txBody>
          <a:bodyPr lIns="68569" tIns="34275" rIns="68569" bIns="34275"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Avantages de l'assurance</a:t>
            </a:r>
            <a:r>
              <a:rPr lang="fr-CA" sz="4000" dirty="0"/>
              <a:t> SADC</a:t>
            </a:r>
            <a:r>
              <a:rPr lang="fr-FR" sz="4000" dirty="0"/>
              <a:t> 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 dirty="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6" y="1857375"/>
            <a:ext cx="8712199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00"/>
              </a:lnSpc>
            </a:pPr>
            <a:r>
              <a:rPr lang="fr-CA" sz="2000" dirty="0"/>
              <a:t>Offre aux déposants la tranquillité d'esprit que leur argent est assuré et « en sécurité ».</a:t>
            </a:r>
            <a:endParaRPr lang="en-US" sz="2000" kern="0" dirty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Permet aux banques de conserver très peu de </a:t>
            </a:r>
            <a:r>
              <a:rPr lang="fr-CA" sz="2000" b="1" dirty="0"/>
              <a:t>réserve</a:t>
            </a:r>
            <a:r>
              <a:rPr lang="fr-CA" sz="2000" dirty="0"/>
              <a:t> (argent réel en banque).</a:t>
            </a:r>
            <a:endParaRPr lang="en-US" sz="2000" kern="0" dirty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Couvre jusqu'à 100 000 $ par compte bancaire.</a:t>
            </a:r>
            <a:endParaRPr lang="en-US" sz="2000" kern="0" dirty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Un montant supérieur à 100 000 $ n'est pas couvert.</a:t>
            </a:r>
            <a:endParaRPr lang="en-US" sz="2000" kern="0" dirty="0">
              <a:ea typeface="MS PGothic"/>
            </a:endParaRPr>
          </a:p>
          <a:p>
            <a:pPr>
              <a:lnSpc>
                <a:spcPts val="2400"/>
              </a:lnSpc>
              <a:buNone/>
            </a:pPr>
            <a:endParaRPr lang="en-US" sz="2000" kern="0" dirty="0"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5866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Google Shape;65;p1">
            <a:extLst>
              <a:ext uri="{FF2B5EF4-FFF2-40B4-BE49-F238E27FC236}">
                <a16:creationId xmlns:a16="http://schemas.microsoft.com/office/drawing/2014/main" id="{B21584E2-E8D4-FD64-0A12-93743EAFCD5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50825" y="596131"/>
            <a:ext cx="8639175" cy="993775"/>
          </a:xfrm>
        </p:spPr>
        <p:txBody>
          <a:bodyPr lIns="68569" tIns="34275" rIns="68569" bIns="34275">
            <a:normAutofit fontScale="90000"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93254"/>
              </a:buClr>
            </a:pPr>
            <a:r>
              <a:rPr lang="fr-FR" sz="4000" dirty="0"/>
              <a:t>Inconvénients de l'assurance </a:t>
            </a:r>
            <a:r>
              <a:rPr lang="fr-CA" sz="4000" dirty="0"/>
              <a:t>SADC</a:t>
            </a:r>
            <a:r>
              <a:rPr lang="fr-FR" sz="4000" dirty="0"/>
              <a:t>   </a:t>
            </a:r>
            <a:endParaRPr lang="en-US" altLang="en-US" sz="4000" dirty="0">
              <a:solidFill>
                <a:srgbClr val="0932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6" name="Google Shape;66;p1">
            <a:extLst>
              <a:ext uri="{FF2B5EF4-FFF2-40B4-BE49-F238E27FC236}">
                <a16:creationId xmlns:a16="http://schemas.microsoft.com/office/drawing/2014/main" id="{BB316B30-4DA0-2BF0-87FE-4728E5639A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250825" y="2227263"/>
            <a:ext cx="8639175" cy="3262312"/>
          </a:xfrm>
        </p:spPr>
        <p:txBody>
          <a:bodyPr lIns="68569" tIns="34275" rIns="68569" bIns="34275">
            <a:normAutofit/>
          </a:bodyPr>
          <a:lstStyle/>
          <a:p>
            <a:pPr>
              <a:lnSpc>
                <a:spcPts val="2400"/>
              </a:lnSpc>
            </a:pPr>
            <a:endParaRPr lang="en-US" sz="2000">
              <a:ea typeface="MS PGothic"/>
            </a:endParaRPr>
          </a:p>
          <a:p>
            <a:pPr marL="0" indent="0">
              <a:lnSpc>
                <a:spcPts val="2400"/>
              </a:lnSpc>
              <a:spcAft>
                <a:spcPct val="0"/>
              </a:spcAft>
              <a:buClr>
                <a:srgbClr val="000000"/>
              </a:buClr>
              <a:buNone/>
            </a:pP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eaLnBrk="1" hangingPunct="1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Google Shape;66;p1">
            <a:extLst>
              <a:ext uri="{FF2B5EF4-FFF2-40B4-BE49-F238E27FC236}">
                <a16:creationId xmlns:a16="http://schemas.microsoft.com/office/drawing/2014/main" id="{C854A886-B569-4E5D-A483-B256156B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1649"/>
            <a:ext cx="8639175" cy="449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84" lvl="0" indent="-304786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7" marR="0" lvl="5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4" marR="0" lvl="7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257162" algn="l" rtl="0" eaLnBrk="1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2400"/>
              </a:lnSpc>
            </a:pPr>
            <a:r>
              <a:rPr lang="fr-CA" sz="2000" dirty="0"/>
              <a:t>Les banques doivent payer une prime d'assurance chaque année pour bénéficier de l'assurance SADC.</a:t>
            </a:r>
            <a:br>
              <a:rPr lang="en-US" sz="2000" kern="0" dirty="0">
                <a:ea typeface="MS PGothic"/>
              </a:rPr>
            </a:br>
            <a:endParaRPr lang="en-US" sz="2000" kern="0" dirty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Peut conduire à une prise de risque excessive et à un « aléa moral ». </a:t>
            </a:r>
            <a:br>
              <a:rPr lang="en-US" sz="2000" kern="0" dirty="0">
                <a:ea typeface="MS PGothic"/>
              </a:rPr>
            </a:br>
            <a:endParaRPr lang="en-US" sz="2000" kern="0" dirty="0">
              <a:ea typeface="MS PGothic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Les banques ne craignent pas les pertes, car les contribuables vont les renflouer si elles font faillite. </a:t>
            </a:r>
            <a:br>
              <a:rPr lang="en-US" altLang="en-US" sz="2000" kern="0" dirty="0">
                <a:latin typeface="Arial" panose="020B0604020202020204" pitchFamily="34" charset="0"/>
                <a:ea typeface="MS PGothic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 kern="0" dirty="0">
              <a:latin typeface="Arial" panose="020B0604020202020204" pitchFamily="34" charset="0"/>
              <a:ea typeface="MS PGothic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fr-CA" sz="2000" dirty="0"/>
              <a:t>Permet aux banques de prendre d'énormes risques de prêt, puisque les contribuables soutiennent leur prise de risque.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 sz="2800" kern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493094-0435-4eae-a32c-76983131fc0f">
      <Terms xmlns="http://schemas.microsoft.com/office/infopath/2007/PartnerControls"/>
    </lcf76f155ced4ddcb4097134ff3c332f>
    <TaxCatchAll xmlns="1bca0e2f-16d9-4d6a-8327-7fd70d55969c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5E0CEC-0EDD-4AF9-A2EB-8FE71F2303DA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AB852A-0F1E-43AF-86DD-CDEB92FA258D}">
  <ds:schemaRefs>
    <ds:schemaRef ds:uri="1bca0e2f-16d9-4d6a-8327-7fd70d55969c"/>
    <ds:schemaRef ds:uri="f6493094-0435-4eae-a32c-76983131fc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2A6851-F7E1-42FB-812A-E3A1277D296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4A581EC-43B8-4740-9F2D-8D1D7BA3A3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1860</Words>
  <Application>Microsoft Office PowerPoint</Application>
  <PresentationFormat>On-screen Show (4:3)</PresentationFormat>
  <Paragraphs>211</Paragraphs>
  <Slides>28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Les services bancaires </vt:lpstr>
      <vt:lpstr>Remarque spéciale à l’intention du personnel enseignant</vt:lpstr>
      <vt:lpstr>Les élèves apprendront…</vt:lpstr>
      <vt:lpstr>Vocabulaire spécialisé</vt:lpstr>
      <vt:lpstr>Quel est le rôle d’une banque?</vt:lpstr>
      <vt:lpstr>Quel est le rôle d’une banque?</vt:lpstr>
      <vt:lpstr>Banques à charte</vt:lpstr>
      <vt:lpstr>Avantages de l'assurance SADC </vt:lpstr>
      <vt:lpstr>Inconvénients de l'assurance SADC   </vt:lpstr>
      <vt:lpstr>Banque</vt:lpstr>
      <vt:lpstr>Caisses populaires</vt:lpstr>
      <vt:lpstr>Caisses  Populaires</vt:lpstr>
      <vt:lpstr>Quasi-banque et néo-banque</vt:lpstr>
      <vt:lpstr>Prêts sur salaire</vt:lpstr>
      <vt:lpstr>Prêts sur salaire</vt:lpstr>
      <vt:lpstr>Prêts sur salaire</vt:lpstr>
      <vt:lpstr>Prêts sur salaire</vt:lpstr>
      <vt:lpstr>Prêts sur salaire</vt:lpstr>
      <vt:lpstr>Prêts sur  salaire</vt:lpstr>
      <vt:lpstr>Autre proxy bancaire: l’épicerie</vt:lpstr>
      <vt:lpstr>Autre proxy bancaire: le bureau de poste</vt:lpstr>
      <vt:lpstr>Spirale d’endettement</vt:lpstr>
      <vt:lpstr>Quasi-banque: un examen sérieux</vt:lpstr>
      <vt:lpstr>Demande de prêt: chasse au trésor</vt:lpstr>
      <vt:lpstr>Demande de prêt: chasse au trésor</vt:lpstr>
      <vt:lpstr>Activité: jeu de rôle!</vt:lpstr>
      <vt:lpstr>Ressources: jeu de rôle! </vt:lpstr>
      <vt:lpstr>Dans l’actualité...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85</cp:revision>
  <dcterms:created xsi:type="dcterms:W3CDTF">2011-06-06T13:23:04Z</dcterms:created>
  <dcterms:modified xsi:type="dcterms:W3CDTF">2023-04-26T14:22:52Z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Meredith Roberts</vt:lpwstr>
  </property>
  <property fmtid="{D5CDD505-2E9C-101B-9397-08002B2CF9AE}" pid="3" name="Order">
    <vt:lpwstr>935400.000000000</vt:lpwstr>
  </property>
  <property fmtid="{D5CDD505-2E9C-101B-9397-08002B2CF9AE}" pid="4" name="display_urn:schemas-microsoft-com:office:office#Author">
    <vt:lpwstr>Meredith Roberts</vt:lpwstr>
  </property>
  <property fmtid="{D5CDD505-2E9C-101B-9397-08002B2CF9AE}" pid="5" name="ContentTypeId">
    <vt:lpwstr>0x0101006F7E63EF2496EC4A8317235C224509C7</vt:lpwstr>
  </property>
  <property fmtid="{D5CDD505-2E9C-101B-9397-08002B2CF9AE}" pid="6" name="MediaServiceImageTags">
    <vt:lpwstr/>
  </property>
</Properties>
</file>