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48" r:id="rId5"/>
  </p:sldMasterIdLst>
  <p:notesMasterIdLst>
    <p:notesMasterId r:id="rId42"/>
  </p:notesMasterIdLst>
  <p:handoutMasterIdLst>
    <p:handoutMasterId r:id="rId43"/>
  </p:handoutMasterIdLst>
  <p:sldIdLst>
    <p:sldId id="257" r:id="rId6"/>
    <p:sldId id="298" r:id="rId7"/>
    <p:sldId id="258" r:id="rId8"/>
    <p:sldId id="357" r:id="rId9"/>
    <p:sldId id="351" r:id="rId10"/>
    <p:sldId id="358" r:id="rId11"/>
    <p:sldId id="269" r:id="rId12"/>
    <p:sldId id="270" r:id="rId13"/>
    <p:sldId id="271" r:id="rId14"/>
    <p:sldId id="287" r:id="rId15"/>
    <p:sldId id="288" r:id="rId16"/>
    <p:sldId id="352" r:id="rId17"/>
    <p:sldId id="353" r:id="rId18"/>
    <p:sldId id="354" r:id="rId19"/>
    <p:sldId id="292" r:id="rId20"/>
    <p:sldId id="272" r:id="rId21"/>
    <p:sldId id="275" r:id="rId22"/>
    <p:sldId id="276" r:id="rId23"/>
    <p:sldId id="277" r:id="rId24"/>
    <p:sldId id="278" r:id="rId25"/>
    <p:sldId id="279" r:id="rId26"/>
    <p:sldId id="359" r:id="rId27"/>
    <p:sldId id="284" r:id="rId28"/>
    <p:sldId id="293" r:id="rId29"/>
    <p:sldId id="294" r:id="rId30"/>
    <p:sldId id="295" r:id="rId31"/>
    <p:sldId id="296" r:id="rId32"/>
    <p:sldId id="297" r:id="rId33"/>
    <p:sldId id="350" r:id="rId34"/>
    <p:sldId id="356" r:id="rId35"/>
    <p:sldId id="273" r:id="rId36"/>
    <p:sldId id="274" r:id="rId37"/>
    <p:sldId id="281" r:id="rId38"/>
    <p:sldId id="282" r:id="rId39"/>
    <p:sldId id="283" r:id="rId40"/>
    <p:sldId id="360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modifyVerifier cryptProviderType="rsaAES" cryptAlgorithmClass="hash" cryptAlgorithmType="typeAny" cryptAlgorithmSid="14" spinCount="100000" saltData="XYMryDhK2saTq+Q2+Rh52Q==" hashData="YkAB+T2jkyGsOYoWpIaRRxk0YMqsS4eVmT1jpVqJAVh0R11Sm1RmRzFBNSVZTBbdMzCOQA4C+BXxEVSy+IDxd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54"/>
    <a:srgbClr val="EA7224"/>
    <a:srgbClr val="980206"/>
    <a:srgbClr val="FDCE3A"/>
    <a:srgbClr val="98BF1E"/>
    <a:srgbClr val="477E27"/>
    <a:srgbClr val="5C4A89"/>
    <a:srgbClr val="003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53FAC6-35D8-42E9-9A8A-AE7F651CC610}" v="36" dt="2021-12-06T20:02:28.6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3792" autoAdjust="0"/>
  </p:normalViewPr>
  <p:slideViewPr>
    <p:cSldViewPr snapToGrid="0">
      <p:cViewPr varScale="1">
        <p:scale>
          <a:sx n="67" d="100"/>
          <a:sy n="67" d="100"/>
        </p:scale>
        <p:origin x="126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414F85-49FD-4247-ACE8-E049A0C5F2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3309B3-691A-4C3F-A1FC-7C75CAC17D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55B08C4-2137-426E-89AF-990054B89F97}" type="datetimeFigureOut">
              <a:rPr lang="en-US"/>
              <a:pPr>
                <a:defRPr/>
              </a:pPr>
              <a:t>12/17/2021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67E08-AB9C-4946-B463-C7C15C454B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33C49-D3B6-41CD-ACA7-2751554E60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7D754E0-4609-40BC-8D04-2D92DEB0D3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E607ACF-F20A-45E6-BE88-04859A2C48C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A5922B9-0351-4B2E-918D-F938727B459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1B7A27C5-B96E-44C1-A972-E8719DE099C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608B9D4D-63B1-4786-A249-2039B040E2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54D96DC8-2FB0-467E-85B0-22D66BE9F21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15060F9C-4BA0-4F7E-B9DC-7FE1BBBF87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3BDF90-9B25-453B-83E0-7C6DEAB5F8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20649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MS PGothic"/>
                <a:cs typeface="Arial"/>
              </a:rPr>
              <a:t>1.Match the coin: Basic literacy &amp; numeracy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MS PGothic"/>
                <a:cs typeface="Arial"/>
              </a:rPr>
              <a:t>2.Which one doesn’t belong? Basic literacy &amp; numeracy</a:t>
            </a:r>
            <a:endParaRPr lang="en-GB">
              <a:latin typeface="Arial"/>
              <a:ea typeface="MS PGothic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MS PGothic"/>
                <a:cs typeface="Arial"/>
              </a:rPr>
              <a:t>3.Virtual trip to the store: Curriculum standard gr. 4 F1.2, gr. 5 F1.2</a:t>
            </a:r>
            <a:endParaRPr lang="en-GB">
              <a:latin typeface="Arial"/>
              <a:ea typeface="MS PGothic"/>
              <a:cs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/>
              <a:t>4.The Price is Good: Curriculum standard gr. 4 F1.1, gr. 4 F1.5, gr. 5 F1.5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DF90-9B25-453B-83E0-7C6DEAB5F885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69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Disclaimer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DF90-9B25-453B-83E0-7C6DEAB5F885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02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DF90-9B25-453B-83E0-7C6DEAB5F885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285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503E4B8F-E39D-415C-9FD1-48324CFEA9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-33338"/>
            <a:ext cx="9232900" cy="692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47997122-2720-4A39-86CE-E05558E9E1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60350"/>
            <a:ext cx="32591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1988841"/>
            <a:ext cx="8424936" cy="1080119"/>
          </a:xfrm>
        </p:spPr>
        <p:txBody>
          <a:bodyPr/>
          <a:lstStyle>
            <a:lvl1pPr algn="ctr">
              <a:lnSpc>
                <a:spcPct val="85000"/>
              </a:lnSpc>
              <a:defRPr sz="4800">
                <a:solidFill>
                  <a:srgbClr val="003E38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3068960"/>
            <a:ext cx="8424936" cy="4572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rgbClr val="477E27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0018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– singl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1FC0B54-ED9A-4E13-8A46-BBB9F19D66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FFEC84E0-E8A2-4A7C-9084-B475B6EAE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970A8-5592-4F1E-9924-BDE11EB0ED9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79BD86C0-2772-4189-86E9-098651FA57A6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7923981" cy="4176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42A868-16CD-4CF7-B8ED-85A4CFD725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51725" y="6103938"/>
            <a:ext cx="1006475" cy="349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0799EC-A505-4BE5-8DFA-14BA55F042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318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doubl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7C06ACB7-5103-4CE3-A320-1ECD112E9B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EE0088AB-2F15-49EA-91AE-98AF43308D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11CCA2-AA7E-4B68-8941-5D40FBD449F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DD1EA6E0-76D8-414F-8690-39B83060E0D6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3816423" cy="4176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499992" y="1412776"/>
            <a:ext cx="3888432" cy="41764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8458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double column w/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2E8E6791-D5FC-4B2B-B748-38B3BF267F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9F5D9F7-8903-4DA0-A733-26C7BFBFCE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2036A0B-4DDD-43E2-9B5A-B29E2ECCE00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DDF2AA1A-C8EC-4D2B-A9A5-7A786BEBA968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3816423" cy="414982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499993" y="1413680"/>
            <a:ext cx="3888358" cy="417590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446114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19DF36F9-56FB-4643-8EAD-98A57CF203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77FE9CFE-02B6-43C1-956B-6355F1C18D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29FAB0-E70E-4FFA-A2A9-BBD8D724BD6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1ED6DB6B-13E3-4C07-85CE-B296F542255B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67544" y="1484784"/>
            <a:ext cx="7920807" cy="4032447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622341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9ECDE7D-AA42-49C7-B705-46C403598D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1A9595E-D42C-41E1-93C7-51ECB35AD8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8DF1A14-F7D4-49B8-B169-41463095C9A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112117CC-225F-43E4-858F-38FF4E50F699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67544" y="1484785"/>
            <a:ext cx="7920807" cy="33843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68313" y="5084763"/>
            <a:ext cx="7920037" cy="288453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324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doub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E3E935-9219-43BD-B1C0-C994441A72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4FA3E0-56BB-4937-B7CF-80E6F25D3C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7BEA60-25F7-4235-8519-8171C889DE8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C4C9E0CC-6315-494F-A250-AE318807BD41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67545" y="1484784"/>
            <a:ext cx="3888432" cy="403244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499992" y="1484784"/>
            <a:ext cx="3888432" cy="403244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D41E4F5-F8D4-48A7-9FEA-B815523A799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7451725" y="6103938"/>
            <a:ext cx="1006475" cy="349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DD0207-A730-4C47-B9BB-528A1D0B57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308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double pic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47BDD8E6-94B4-4324-B352-A493B32A3C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3B8B2888-6F86-4D23-A78B-4E993287D0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90AE22C-54BA-47F2-B87A-AE69A3357E8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C2424D7C-5C6A-40CD-A93D-FCFE8953F2BA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3400"/>
            <a:ext cx="7923981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67545" y="1484784"/>
            <a:ext cx="3888432" cy="367240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499992" y="1484784"/>
            <a:ext cx="3888432" cy="367240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68313" y="5229200"/>
            <a:ext cx="3887663" cy="360040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499992" y="5229200"/>
            <a:ext cx="3887663" cy="360040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4651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A024B81F-5BB8-4B8E-883D-34BAAFF436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868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83A2507E-B04E-4B2C-A4D4-E987A1A868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03938"/>
            <a:ext cx="14351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E26494-C4D9-4E43-9B35-E3B9ECA58EC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604125" y="6256338"/>
            <a:ext cx="1006475" cy="34925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55C493DD-CECC-4356-B072-73C4182D6195}" type="slidenum">
              <a:rPr lang="en-US" altLang="en-US" sz="1400">
                <a:solidFill>
                  <a:schemeClr val="bg1"/>
                </a:solidFill>
              </a:rPr>
              <a:pPr algn="r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102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5885732-474B-4DDD-B953-CA5FDDFE3D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533400"/>
            <a:ext cx="770731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18FB72D-B1B0-4943-8AB9-D1F22E9C53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295400"/>
            <a:ext cx="77073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605F9EB-1644-46EB-86D6-DEC607BB9EB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4FF5126-6DDE-4404-9A2D-065253B180A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752113-A41C-4BA0-8B97-22C7491C40A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A57548E-CA4B-4924-BBB6-DB64FB4B217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477E27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477E27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477E27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477E27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477E27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477E27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477E27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477E27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477E27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•"/>
        <a:defRPr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–"/>
        <a:defRPr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•"/>
        <a:defRPr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–"/>
        <a:defRPr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»"/>
        <a:defRPr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25000"/>
        </a:spcAft>
        <a:buClr>
          <a:srgbClr val="477E27"/>
        </a:buClr>
        <a:buChar char="»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jpg"/><Relationship Id="rId7" Type="http://schemas.openxmlformats.org/officeDocument/2006/relationships/image" Target="../media/image21.sv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5.jpg"/><Relationship Id="rId9" Type="http://schemas.openxmlformats.org/officeDocument/2006/relationships/image" Target="../media/image2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jp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png"/><Relationship Id="rId7" Type="http://schemas.openxmlformats.org/officeDocument/2006/relationships/image" Target="../media/image6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11" Type="http://schemas.openxmlformats.org/officeDocument/2006/relationships/image" Target="../media/image67.jpg"/><Relationship Id="rId5" Type="http://schemas.openxmlformats.org/officeDocument/2006/relationships/image" Target="../media/image61.jpeg"/><Relationship Id="rId10" Type="http://schemas.openxmlformats.org/officeDocument/2006/relationships/image" Target="../media/image66.jpg"/><Relationship Id="rId4" Type="http://schemas.openxmlformats.org/officeDocument/2006/relationships/image" Target="../media/image60.png"/><Relationship Id="rId9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7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9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1.png"/><Relationship Id="rId7" Type="http://schemas.openxmlformats.org/officeDocument/2006/relationships/image" Target="../media/image77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D8D7C075-C074-4110-8A70-E252F32F0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2" y="2179638"/>
            <a:ext cx="8424862" cy="1079500"/>
          </a:xfrm>
        </p:spPr>
        <p:txBody>
          <a:bodyPr/>
          <a:lstStyle/>
          <a:p>
            <a:pPr eaLnBrk="1" hangingPunct="1"/>
            <a:r>
              <a:rPr lang="fr-CA" sz="4000" b="1" dirty="0">
                <a:solidFill>
                  <a:srgbClr val="005954"/>
                </a:solidFill>
                <a:latin typeface="Open Sans"/>
                <a:ea typeface="MS PGothic"/>
              </a:rPr>
              <a:t>L’argent, en mots et en chiffres</a:t>
            </a:r>
          </a:p>
        </p:txBody>
      </p:sp>
      <p:sp>
        <p:nvSpPr>
          <p:cNvPr id="13315" name="Subtitle 2">
            <a:extLst>
              <a:ext uri="{FF2B5EF4-FFF2-40B4-BE49-F238E27FC236}">
                <a16:creationId xmlns:a16="http://schemas.microsoft.com/office/drawing/2014/main" id="{47F8F22D-8145-40F0-A28E-026AFAD1A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288" y="3068638"/>
            <a:ext cx="8424862" cy="457200"/>
          </a:xfrm>
        </p:spPr>
        <p:txBody>
          <a:bodyPr/>
          <a:lstStyle/>
          <a:p>
            <a:pPr eaLnBrk="1" hangingPunct="1"/>
            <a:r>
              <a:rPr lang="fr-CA">
                <a:solidFill>
                  <a:srgbClr val="98BF1E"/>
                </a:solidFill>
                <a:latin typeface="Open Sans"/>
                <a:ea typeface="MS PGothic"/>
              </a:rPr>
              <a:t>À partir de la 5</a:t>
            </a:r>
            <a:r>
              <a:rPr lang="fr-CA" baseline="30000">
                <a:solidFill>
                  <a:srgbClr val="98BF1E"/>
                </a:solidFill>
                <a:latin typeface="Open Sans"/>
                <a:ea typeface="MS PGothic"/>
              </a:rPr>
              <a:t>e</a:t>
            </a:r>
            <a:r>
              <a:rPr lang="fr-CA">
                <a:solidFill>
                  <a:srgbClr val="98BF1E"/>
                </a:solidFill>
                <a:latin typeface="Open Sans"/>
                <a:ea typeface="MS PGothic"/>
              </a:rPr>
              <a:t> année</a:t>
            </a:r>
          </a:p>
        </p:txBody>
      </p:sp>
      <p:cxnSp>
        <p:nvCxnSpPr>
          <p:cNvPr id="13316" name="Straight Connector 3">
            <a:extLst>
              <a:ext uri="{FF2B5EF4-FFF2-40B4-BE49-F238E27FC236}">
                <a16:creationId xmlns:a16="http://schemas.microsoft.com/office/drawing/2014/main" id="{A0C7CF5E-54EB-4692-A20D-FEEBA01D7AE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7088" y="3033232"/>
            <a:ext cx="7848600" cy="0"/>
          </a:xfrm>
          <a:prstGeom prst="line">
            <a:avLst/>
          </a:prstGeom>
          <a:noFill/>
          <a:ln w="38100" algn="ctr">
            <a:solidFill>
              <a:srgbClr val="FDCE3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A1F57-356A-4189-B75A-B93309E9E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Nommez la pièce</a:t>
            </a:r>
          </a:p>
        </p:txBody>
      </p:sp>
      <p:pic>
        <p:nvPicPr>
          <p:cNvPr id="16" name="Content Placeholder 15" descr="A silver coin with a seal on it&#10;&#10;Description automatically generated with low confidence">
            <a:extLst>
              <a:ext uri="{FF2B5EF4-FFF2-40B4-BE49-F238E27FC236}">
                <a16:creationId xmlns:a16="http://schemas.microsoft.com/office/drawing/2014/main" id="{8F16B100-C8E8-490A-8362-A2A3A6A96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083" y="1902851"/>
            <a:ext cx="2668339" cy="253308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887070-338C-48A3-A2EB-668F82718C34}"/>
              </a:ext>
            </a:extLst>
          </p:cNvPr>
          <p:cNvSpPr txBox="1"/>
          <p:nvPr/>
        </p:nvSpPr>
        <p:spPr>
          <a:xfrm>
            <a:off x="2996328" y="1739378"/>
            <a:ext cx="1946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dollars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9FB18-4022-499A-9597-86BFCD6EA207}"/>
              </a:ext>
            </a:extLst>
          </p:cNvPr>
          <p:cNvSpPr txBox="1"/>
          <p:nvPr/>
        </p:nvSpPr>
        <p:spPr>
          <a:xfrm>
            <a:off x="3120704" y="3560531"/>
            <a:ext cx="194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 dollar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5274B4-B520-4722-842C-948EC501CB6F}"/>
              </a:ext>
            </a:extLst>
          </p:cNvPr>
          <p:cNvSpPr txBox="1"/>
          <p:nvPr/>
        </p:nvSpPr>
        <p:spPr>
          <a:xfrm>
            <a:off x="3120704" y="2364516"/>
            <a:ext cx="3506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Vingt-cinq cents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7B950E-31BB-4FCA-A7DC-07A2CA7A8D85}"/>
              </a:ext>
            </a:extLst>
          </p:cNvPr>
          <p:cNvSpPr txBox="1"/>
          <p:nvPr/>
        </p:nvSpPr>
        <p:spPr>
          <a:xfrm>
            <a:off x="3181768" y="420732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Dix cents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D1E761-0F3C-45F1-8CFB-E5470D70169C}"/>
              </a:ext>
            </a:extLst>
          </p:cNvPr>
          <p:cNvSpPr txBox="1"/>
          <p:nvPr/>
        </p:nvSpPr>
        <p:spPr>
          <a:xfrm>
            <a:off x="3120704" y="2965788"/>
            <a:ext cx="269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Cinq cents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976143-890C-4D7B-9A7E-A8CBBAECB9C7}"/>
              </a:ext>
            </a:extLst>
          </p:cNvPr>
          <p:cNvSpPr txBox="1"/>
          <p:nvPr/>
        </p:nvSpPr>
        <p:spPr>
          <a:xfrm>
            <a:off x="6036658" y="3503009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cents = $0.25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D0D0C5-97CF-472C-BE9E-E1531689062F}"/>
              </a:ext>
            </a:extLst>
          </p:cNvPr>
          <p:cNvSpPr txBox="1"/>
          <p:nvPr/>
        </p:nvSpPr>
        <p:spPr>
          <a:xfrm>
            <a:off x="6036658" y="4205106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cents = $0.10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05B68-7E39-479C-8CFC-80FAF7D9DA1E}"/>
              </a:ext>
            </a:extLst>
          </p:cNvPr>
          <p:cNvSpPr txBox="1"/>
          <p:nvPr/>
        </p:nvSpPr>
        <p:spPr>
          <a:xfrm>
            <a:off x="6156176" y="4959151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cents = $0.05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63287-D461-4793-99BB-BCD2633352EF}"/>
              </a:ext>
            </a:extLst>
          </p:cNvPr>
          <p:cNvSpPr txBox="1"/>
          <p:nvPr/>
        </p:nvSpPr>
        <p:spPr>
          <a:xfrm>
            <a:off x="5796136" y="1902851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 dollars = 2,00 $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5F0787-9FE2-4558-A7A6-3CBD6817B4BB}"/>
              </a:ext>
            </a:extLst>
          </p:cNvPr>
          <p:cNvSpPr txBox="1"/>
          <p:nvPr/>
        </p:nvSpPr>
        <p:spPr>
          <a:xfrm>
            <a:off x="5911310" y="2734690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dollar = 1,00 $</a:t>
            </a:r>
          </a:p>
        </p:txBody>
      </p:sp>
    </p:spTree>
    <p:extLst>
      <p:ext uri="{BB962C8B-B14F-4D97-AF65-F5344CB8AC3E}">
        <p14:creationId xmlns:p14="http://schemas.microsoft.com/office/powerpoint/2010/main" val="194559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-0.28698 0.0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5882 -0.15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10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8C30-24F4-4FDA-88A4-0D95DE034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Nommez la pièce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3A856B-4E0E-4F0B-98DA-0C0DB1FF8336}"/>
              </a:ext>
            </a:extLst>
          </p:cNvPr>
          <p:cNvSpPr txBox="1"/>
          <p:nvPr/>
        </p:nvSpPr>
        <p:spPr>
          <a:xfrm>
            <a:off x="3124200" y="1671344"/>
            <a:ext cx="2337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dollars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6382A1-08E8-4588-B2C8-5084708E0862}"/>
              </a:ext>
            </a:extLst>
          </p:cNvPr>
          <p:cNvSpPr txBox="1"/>
          <p:nvPr/>
        </p:nvSpPr>
        <p:spPr>
          <a:xfrm>
            <a:off x="3209405" y="3554537"/>
            <a:ext cx="194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 dollar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154DA0-F8D0-4E5E-A906-0143ACDBBEE2}"/>
              </a:ext>
            </a:extLst>
          </p:cNvPr>
          <p:cNvSpPr txBox="1"/>
          <p:nvPr/>
        </p:nvSpPr>
        <p:spPr>
          <a:xfrm>
            <a:off x="3120343" y="2296482"/>
            <a:ext cx="3115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Vingt-cinq cents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9E80C0-A92D-463D-AFEC-0ACEBB55D16C}"/>
              </a:ext>
            </a:extLst>
          </p:cNvPr>
          <p:cNvSpPr txBox="1"/>
          <p:nvPr/>
        </p:nvSpPr>
        <p:spPr>
          <a:xfrm>
            <a:off x="3249883" y="4154947"/>
            <a:ext cx="1990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Dix cents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633542-1601-4E8A-932C-E52E2502FF3F}"/>
              </a:ext>
            </a:extLst>
          </p:cNvPr>
          <p:cNvSpPr txBox="1"/>
          <p:nvPr/>
        </p:nvSpPr>
        <p:spPr>
          <a:xfrm>
            <a:off x="3139440" y="2979789"/>
            <a:ext cx="2061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Cinq cents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AE835A-B968-466F-A47C-98BDCE114F97}"/>
              </a:ext>
            </a:extLst>
          </p:cNvPr>
          <p:cNvSpPr txBox="1"/>
          <p:nvPr/>
        </p:nvSpPr>
        <p:spPr>
          <a:xfrm>
            <a:off x="6036658" y="3503009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 cents = 0,25 $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604C3-E720-454A-8501-4CA16CFDC8CE}"/>
              </a:ext>
            </a:extLst>
          </p:cNvPr>
          <p:cNvSpPr txBox="1"/>
          <p:nvPr/>
        </p:nvSpPr>
        <p:spPr>
          <a:xfrm>
            <a:off x="6036658" y="4205106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 cents = 0,10 $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424C92-A64E-40AF-9538-4D80EEE065DF}"/>
              </a:ext>
            </a:extLst>
          </p:cNvPr>
          <p:cNvSpPr txBox="1"/>
          <p:nvPr/>
        </p:nvSpPr>
        <p:spPr>
          <a:xfrm>
            <a:off x="6156176" y="4959151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 cents = 0,05 $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D33AC2-09AD-4761-93AB-87A2B1D41B66}"/>
              </a:ext>
            </a:extLst>
          </p:cNvPr>
          <p:cNvSpPr txBox="1"/>
          <p:nvPr/>
        </p:nvSpPr>
        <p:spPr>
          <a:xfrm>
            <a:off x="5796136" y="1902851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 dollars = 2,00 $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6DA6FE-3982-4C8E-A330-B4493A0C2200}"/>
              </a:ext>
            </a:extLst>
          </p:cNvPr>
          <p:cNvSpPr txBox="1"/>
          <p:nvPr/>
        </p:nvSpPr>
        <p:spPr>
          <a:xfrm>
            <a:off x="5911310" y="2734690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dollar = 1,00 $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3D8B00-2D42-4FF6-807F-AABF70F9B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83" y="1941762"/>
            <a:ext cx="2676800" cy="273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29236 0.247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18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-0.58039 0.294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28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57867-360F-4A00-9013-7654BE6E4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Billets canadiens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E78910B-AA70-4555-91F3-719F2A4DF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251391"/>
            <a:ext cx="3703764" cy="173414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093B48-A96D-4DA5-B8B0-12C5F2CE9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46" y="3429000"/>
            <a:ext cx="3517341" cy="1638357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6BC239-624F-4F8F-A221-FA7B9176F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694" y="448277"/>
            <a:ext cx="3840731" cy="1788084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A5322316-E7A4-4157-ABA1-291D20B26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130" y="2285598"/>
            <a:ext cx="3753041" cy="1753799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C8A71A22-1740-42F5-99C7-41B7E66B9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534" y="4179659"/>
            <a:ext cx="4311421" cy="192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41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09AF05E1-712F-48A9-8946-DFA7A8653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1267" y="1128131"/>
            <a:ext cx="4585961" cy="214720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3C3D9FA-984B-4BAE-95AF-8A932849E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52177"/>
            <a:ext cx="7923212" cy="685800"/>
          </a:xfrm>
        </p:spPr>
        <p:txBody>
          <a:bodyPr/>
          <a:lstStyle/>
          <a:p>
            <a:r>
              <a:rPr lang="fr-CA"/>
              <a:t>Billets canadiens</a:t>
            </a:r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A326F719-8D12-4EDC-ACDA-073E2269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71" y="3625472"/>
            <a:ext cx="4609761" cy="214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5D9398-7E8E-472E-AAC1-113CDE2209E1}"/>
              </a:ext>
            </a:extLst>
          </p:cNvPr>
          <p:cNvSpPr txBox="1"/>
          <p:nvPr/>
        </p:nvSpPr>
        <p:spPr>
          <a:xfrm>
            <a:off x="6390526" y="1786232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>
                <a:solidFill>
                  <a:srgbClr val="EA7224"/>
                </a:solidFill>
              </a:rPr>
              <a:t>Cinq dollars</a:t>
            </a:r>
          </a:p>
          <a:p>
            <a:pPr algn="ctr"/>
            <a:r>
              <a:rPr lang="fr-CA" b="1">
                <a:solidFill>
                  <a:srgbClr val="005954"/>
                </a:solidFill>
              </a:rPr>
              <a:t>5,00 $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3353C1-139F-4C6A-9B3D-34109D5C47C1}"/>
              </a:ext>
            </a:extLst>
          </p:cNvPr>
          <p:cNvSpPr txBox="1"/>
          <p:nvPr/>
        </p:nvSpPr>
        <p:spPr>
          <a:xfrm>
            <a:off x="4707321" y="4506344"/>
            <a:ext cx="2517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>
                <a:solidFill>
                  <a:srgbClr val="EA7224"/>
                </a:solidFill>
              </a:rPr>
              <a:t>Dix dollars</a:t>
            </a:r>
          </a:p>
          <a:p>
            <a:pPr algn="ctr"/>
            <a:r>
              <a:rPr lang="fr-CA" b="1">
                <a:solidFill>
                  <a:srgbClr val="005954"/>
                </a:solidFill>
              </a:rPr>
              <a:t>10,00 $</a:t>
            </a:r>
          </a:p>
        </p:txBody>
      </p:sp>
    </p:spTree>
    <p:extLst>
      <p:ext uri="{BB962C8B-B14F-4D97-AF65-F5344CB8AC3E}">
        <p14:creationId xmlns:p14="http://schemas.microsoft.com/office/powerpoint/2010/main" val="3021085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C885A1B-5811-4780-9EE0-4D356924D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154" y="1330370"/>
            <a:ext cx="3442970" cy="1602903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0EAD115-D593-4F5C-BADF-4454339D9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33400"/>
            <a:ext cx="7923212" cy="685800"/>
          </a:xfrm>
        </p:spPr>
        <p:txBody>
          <a:bodyPr/>
          <a:lstStyle/>
          <a:p>
            <a:r>
              <a:rPr lang="fr-CA"/>
              <a:t>Billets canadiens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5F19875-9900-48C5-AF80-C67733D61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31821"/>
            <a:ext cx="4166665" cy="19470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F454E0-A4B4-4ACF-8AB4-C3880AE2BCF1}"/>
              </a:ext>
            </a:extLst>
          </p:cNvPr>
          <p:cNvSpPr txBox="1"/>
          <p:nvPr/>
        </p:nvSpPr>
        <p:spPr>
          <a:xfrm>
            <a:off x="955497" y="3429000"/>
            <a:ext cx="2517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EA7224"/>
              </a:solidFill>
            </a:endParaRPr>
          </a:p>
          <a:p>
            <a:pPr algn="ctr"/>
            <a:r>
              <a:rPr lang="fr-CA" b="1">
                <a:solidFill>
                  <a:srgbClr val="EA7224"/>
                </a:solidFill>
              </a:rPr>
              <a:t>Vingt dollars</a:t>
            </a:r>
          </a:p>
          <a:p>
            <a:pPr algn="ctr"/>
            <a:r>
              <a:rPr lang="fr-CA" b="1">
                <a:solidFill>
                  <a:srgbClr val="005954"/>
                </a:solidFill>
              </a:rPr>
              <a:t>20,00 $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F37A0-0D56-49AC-9BF3-5EA7C484C70A}"/>
              </a:ext>
            </a:extLst>
          </p:cNvPr>
          <p:cNvSpPr txBox="1"/>
          <p:nvPr/>
        </p:nvSpPr>
        <p:spPr>
          <a:xfrm>
            <a:off x="4869181" y="4467787"/>
            <a:ext cx="304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>
                <a:solidFill>
                  <a:srgbClr val="EA7224"/>
                </a:solidFill>
              </a:rPr>
              <a:t>Cinquante dollars</a:t>
            </a:r>
          </a:p>
          <a:p>
            <a:pPr algn="ctr"/>
            <a:r>
              <a:rPr lang="fr-CA" b="1" dirty="0">
                <a:solidFill>
                  <a:srgbClr val="005954"/>
                </a:solidFill>
              </a:rPr>
              <a:t>50,00 $</a:t>
            </a:r>
          </a:p>
        </p:txBody>
      </p:sp>
    </p:spTree>
    <p:extLst>
      <p:ext uri="{BB962C8B-B14F-4D97-AF65-F5344CB8AC3E}">
        <p14:creationId xmlns:p14="http://schemas.microsoft.com/office/powerpoint/2010/main" val="2625933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78B8D-0C4B-45E5-AEE9-52F9C101D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Billets canadiens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18CF5CC4-8B2E-4DDE-A8AF-B3A395D0B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8120" y="1417834"/>
            <a:ext cx="5628017" cy="2519304"/>
          </a:xfr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4DF4456-EF2E-430B-B6F1-721A10668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200" y="4891811"/>
            <a:ext cx="1602769" cy="11068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51C792-611C-498F-BAC3-AA16D5BE5BCF}"/>
              </a:ext>
            </a:extLst>
          </p:cNvPr>
          <p:cNvSpPr txBox="1"/>
          <p:nvPr/>
        </p:nvSpPr>
        <p:spPr>
          <a:xfrm>
            <a:off x="2495423" y="4060814"/>
            <a:ext cx="3868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>
                <a:solidFill>
                  <a:srgbClr val="EA7224"/>
                </a:solidFill>
              </a:rPr>
              <a:t>Cent dollars</a:t>
            </a:r>
          </a:p>
          <a:p>
            <a:pPr algn="ctr"/>
            <a:r>
              <a:rPr lang="fr-CA" b="1">
                <a:solidFill>
                  <a:srgbClr val="005954"/>
                </a:solidFill>
              </a:rPr>
              <a:t>100,00 $</a:t>
            </a:r>
          </a:p>
        </p:txBody>
      </p:sp>
    </p:spTree>
    <p:extLst>
      <p:ext uri="{BB962C8B-B14F-4D97-AF65-F5344CB8AC3E}">
        <p14:creationId xmlns:p14="http://schemas.microsoft.com/office/powerpoint/2010/main" val="2974322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0-127A-4242-9F9C-32770EC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Trouvez l’erreur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72AE9-DB62-444D-AD3A-BFC61A3858F5}"/>
              </a:ext>
            </a:extLst>
          </p:cNvPr>
          <p:cNvSpPr/>
          <p:nvPr/>
        </p:nvSpPr>
        <p:spPr>
          <a:xfrm>
            <a:off x="323528" y="1304181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36617-8B6B-4390-BD51-CFDF75D25F5F}"/>
              </a:ext>
            </a:extLst>
          </p:cNvPr>
          <p:cNvSpPr/>
          <p:nvPr/>
        </p:nvSpPr>
        <p:spPr>
          <a:xfrm>
            <a:off x="323528" y="365904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DA077-E313-4505-8648-C4A16150AA27}"/>
              </a:ext>
            </a:extLst>
          </p:cNvPr>
          <p:cNvSpPr/>
          <p:nvPr/>
        </p:nvSpPr>
        <p:spPr>
          <a:xfrm>
            <a:off x="4636838" y="128550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3F2B8-DB3B-4ED3-941E-9B2E42C215F7}"/>
              </a:ext>
            </a:extLst>
          </p:cNvPr>
          <p:cNvSpPr/>
          <p:nvPr/>
        </p:nvSpPr>
        <p:spPr>
          <a:xfrm>
            <a:off x="4636838" y="366355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E0843-6DC9-4FE1-8232-8C90BB00C596}"/>
              </a:ext>
            </a:extLst>
          </p:cNvPr>
          <p:cNvSpPr txBox="1"/>
          <p:nvPr/>
        </p:nvSpPr>
        <p:spPr>
          <a:xfrm>
            <a:off x="323527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DBAC-C965-40B8-A5E9-B68FA22694FD}"/>
              </a:ext>
            </a:extLst>
          </p:cNvPr>
          <p:cNvSpPr txBox="1"/>
          <p:nvPr/>
        </p:nvSpPr>
        <p:spPr>
          <a:xfrm>
            <a:off x="4678216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6E1C0-0B6D-4117-94EB-9D6E25ABA9CB}"/>
              </a:ext>
            </a:extLst>
          </p:cNvPr>
          <p:cNvSpPr txBox="1"/>
          <p:nvPr/>
        </p:nvSpPr>
        <p:spPr>
          <a:xfrm>
            <a:off x="323527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6EBFA-8930-4F4D-A63B-680ED32FAA2F}"/>
              </a:ext>
            </a:extLst>
          </p:cNvPr>
          <p:cNvSpPr txBox="1"/>
          <p:nvPr/>
        </p:nvSpPr>
        <p:spPr>
          <a:xfrm>
            <a:off x="4678216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750F-DF7E-4923-8F1D-F3CFAC141A0A}"/>
              </a:ext>
            </a:extLst>
          </p:cNvPr>
          <p:cNvSpPr txBox="1"/>
          <p:nvPr/>
        </p:nvSpPr>
        <p:spPr>
          <a:xfrm>
            <a:off x="7110757" y="473903"/>
            <a:ext cx="1477617" cy="646331"/>
          </a:xfrm>
          <a:prstGeom prst="rect">
            <a:avLst/>
          </a:prstGeom>
          <a:solidFill>
            <a:srgbClr val="005A55"/>
          </a:solidFill>
        </p:spPr>
        <p:txBody>
          <a:bodyPr wrap="square" rtlCol="0">
            <a:spAutoFit/>
          </a:bodyPr>
          <a:lstStyle/>
          <a:p>
            <a:r>
              <a:rPr lang="fr-CA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4,50 $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73CBA7-4881-4A49-B5F0-9BB7B9E53BB0}"/>
              </a:ext>
            </a:extLst>
          </p:cNvPr>
          <p:cNvSpPr txBox="1"/>
          <p:nvPr/>
        </p:nvSpPr>
        <p:spPr>
          <a:xfrm>
            <a:off x="7744272" y="3683290"/>
            <a:ext cx="117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3,25 $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84B95D-C379-4390-BEFF-FC6E322C8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79" y="1298879"/>
            <a:ext cx="1317367" cy="13467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9181AE5-7ECE-4992-86C4-D97FA8F1C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695" y="1949673"/>
            <a:ext cx="1317367" cy="13467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C4E2E80-0105-465B-868A-6F38304B8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997" y="1478105"/>
            <a:ext cx="1082828" cy="110693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6D0A0E3-54CC-4E41-8FFA-D45A7A5C0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547" y="4132674"/>
            <a:ext cx="1082828" cy="1106939"/>
          </a:xfrm>
          <a:prstGeom prst="rect">
            <a:avLst/>
          </a:prstGeom>
        </p:spPr>
      </p:pic>
      <p:pic>
        <p:nvPicPr>
          <p:cNvPr id="16" name="Picture 15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B7CBAEC0-8CE0-470B-B60D-740A7E99F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36" y="4560508"/>
            <a:ext cx="1081094" cy="1123014"/>
          </a:xfrm>
          <a:prstGeom prst="rect">
            <a:avLst/>
          </a:prstGeom>
        </p:spPr>
      </p:pic>
      <p:pic>
        <p:nvPicPr>
          <p:cNvPr id="36" name="Picture 35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94494434-EF4D-4D35-8E68-8632154C9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167" y="3543424"/>
            <a:ext cx="1081094" cy="1123014"/>
          </a:xfrm>
          <a:prstGeom prst="rect">
            <a:avLst/>
          </a:prstGeom>
        </p:spPr>
      </p:pic>
      <p:pic>
        <p:nvPicPr>
          <p:cNvPr id="37" name="Picture 36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9AC7BA07-90C9-4978-B614-AAA80E7C9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201" y="3573136"/>
            <a:ext cx="1081094" cy="1123014"/>
          </a:xfrm>
          <a:prstGeom prst="rect">
            <a:avLst/>
          </a:prstGeom>
        </p:spPr>
      </p:pic>
      <p:pic>
        <p:nvPicPr>
          <p:cNvPr id="38" name="Picture 37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A06E5C99-EC9B-4541-9AD9-65BD0F9A0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329" y="4610242"/>
            <a:ext cx="1081094" cy="1123014"/>
          </a:xfrm>
          <a:prstGeom prst="rect">
            <a:avLst/>
          </a:prstGeom>
        </p:spPr>
      </p:pic>
      <p:pic>
        <p:nvPicPr>
          <p:cNvPr id="39" name="Picture 38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EEF2956D-EFFA-441E-A9FC-9D3B0789A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682" y="1316107"/>
            <a:ext cx="1081094" cy="1123014"/>
          </a:xfrm>
          <a:prstGeom prst="rect">
            <a:avLst/>
          </a:prstGeom>
        </p:spPr>
      </p:pic>
      <p:pic>
        <p:nvPicPr>
          <p:cNvPr id="40" name="Picture 39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CC09E44D-065D-455F-967C-C74DB2BAE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908" y="1915022"/>
            <a:ext cx="1081094" cy="1123014"/>
          </a:xfrm>
          <a:prstGeom prst="rect">
            <a:avLst/>
          </a:prstGeom>
        </p:spPr>
      </p:pic>
      <p:pic>
        <p:nvPicPr>
          <p:cNvPr id="41" name="Picture 40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838CFE3E-6F53-422B-AFDD-51C2980B1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284" y="4269273"/>
            <a:ext cx="1081094" cy="1123014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20A5909-77BB-4BD7-A6C1-847056F50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5535" y="3496089"/>
            <a:ext cx="2449765" cy="2449765"/>
          </a:xfrm>
          <a:prstGeom prst="rect">
            <a:avLst/>
          </a:prstGeom>
        </p:spPr>
      </p:pic>
      <p:pic>
        <p:nvPicPr>
          <p:cNvPr id="25" name="Picture 24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4D454347-F084-6E43-8A7B-DC7D32B8C4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8672" y="1499849"/>
            <a:ext cx="820285" cy="838550"/>
          </a:xfrm>
          <a:prstGeom prst="rect">
            <a:avLst/>
          </a:prstGeom>
        </p:spPr>
      </p:pic>
      <p:pic>
        <p:nvPicPr>
          <p:cNvPr id="26" name="Picture 25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E2966536-462B-C64E-8163-B6116ACD6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6623" y="2397612"/>
            <a:ext cx="820285" cy="838550"/>
          </a:xfrm>
          <a:prstGeom prst="rect">
            <a:avLst/>
          </a:prstGeom>
        </p:spPr>
      </p:pic>
      <p:pic>
        <p:nvPicPr>
          <p:cNvPr id="27" name="Picture 26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5F4922D1-0EA3-1449-A7DD-B907A795D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0615" y="2505424"/>
            <a:ext cx="820285" cy="838550"/>
          </a:xfrm>
          <a:prstGeom prst="rect">
            <a:avLst/>
          </a:prstGeom>
        </p:spPr>
      </p:pic>
      <p:pic>
        <p:nvPicPr>
          <p:cNvPr id="28" name="Picture 27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5C2379C0-68DB-5242-B99A-0812D930C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193" y="2505621"/>
            <a:ext cx="820285" cy="838550"/>
          </a:xfrm>
          <a:prstGeom prst="rect">
            <a:avLst/>
          </a:prstGeom>
        </p:spPr>
      </p:pic>
      <p:pic>
        <p:nvPicPr>
          <p:cNvPr id="29" name="Picture 28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B196EDC3-A0B8-B045-A406-9B8343FBB0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988" y="4820338"/>
            <a:ext cx="820285" cy="838550"/>
          </a:xfrm>
          <a:prstGeom prst="rect">
            <a:avLst/>
          </a:prstGeom>
        </p:spPr>
      </p:pic>
      <p:pic>
        <p:nvPicPr>
          <p:cNvPr id="30" name="Picture 29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7097B884-4A55-344D-A48E-CFB847822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6601" y="3940506"/>
            <a:ext cx="820285" cy="838550"/>
          </a:xfrm>
          <a:prstGeom prst="rect">
            <a:avLst/>
          </a:prstGeom>
        </p:spPr>
      </p:pic>
      <p:pic>
        <p:nvPicPr>
          <p:cNvPr id="32" name="Picture 31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74C0B6AE-BCCC-0B49-B9FC-DBFC3C7A5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3312" y="4792073"/>
            <a:ext cx="820285" cy="8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5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0-127A-4242-9F9C-32770EC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Trouvez l’erreur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72AE9-DB62-444D-AD3A-BFC61A3858F5}"/>
              </a:ext>
            </a:extLst>
          </p:cNvPr>
          <p:cNvSpPr/>
          <p:nvPr/>
        </p:nvSpPr>
        <p:spPr>
          <a:xfrm>
            <a:off x="323528" y="1304181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36617-8B6B-4390-BD51-CFDF75D25F5F}"/>
              </a:ext>
            </a:extLst>
          </p:cNvPr>
          <p:cNvSpPr/>
          <p:nvPr/>
        </p:nvSpPr>
        <p:spPr>
          <a:xfrm>
            <a:off x="323528" y="365904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DA077-E313-4505-8648-C4A16150AA27}"/>
              </a:ext>
            </a:extLst>
          </p:cNvPr>
          <p:cNvSpPr/>
          <p:nvPr/>
        </p:nvSpPr>
        <p:spPr>
          <a:xfrm>
            <a:off x="4636838" y="128550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3F2B8-DB3B-4ED3-941E-9B2E42C215F7}"/>
              </a:ext>
            </a:extLst>
          </p:cNvPr>
          <p:cNvSpPr/>
          <p:nvPr/>
        </p:nvSpPr>
        <p:spPr>
          <a:xfrm>
            <a:off x="4636838" y="366355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E0843-6DC9-4FE1-8232-8C90BB00C596}"/>
              </a:ext>
            </a:extLst>
          </p:cNvPr>
          <p:cNvSpPr txBox="1"/>
          <p:nvPr/>
        </p:nvSpPr>
        <p:spPr>
          <a:xfrm>
            <a:off x="323527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DBAC-C965-40B8-A5E9-B68FA22694FD}"/>
              </a:ext>
            </a:extLst>
          </p:cNvPr>
          <p:cNvSpPr txBox="1"/>
          <p:nvPr/>
        </p:nvSpPr>
        <p:spPr>
          <a:xfrm>
            <a:off x="4678216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6E1C0-0B6D-4117-94EB-9D6E25ABA9CB}"/>
              </a:ext>
            </a:extLst>
          </p:cNvPr>
          <p:cNvSpPr txBox="1"/>
          <p:nvPr/>
        </p:nvSpPr>
        <p:spPr>
          <a:xfrm>
            <a:off x="323527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6EBFA-8930-4F4D-A63B-680ED32FAA2F}"/>
              </a:ext>
            </a:extLst>
          </p:cNvPr>
          <p:cNvSpPr txBox="1"/>
          <p:nvPr/>
        </p:nvSpPr>
        <p:spPr>
          <a:xfrm>
            <a:off x="4678216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750F-DF7E-4923-8F1D-F3CFAC141A0A}"/>
              </a:ext>
            </a:extLst>
          </p:cNvPr>
          <p:cNvSpPr txBox="1"/>
          <p:nvPr/>
        </p:nvSpPr>
        <p:spPr>
          <a:xfrm>
            <a:off x="7068358" y="473903"/>
            <a:ext cx="1520016" cy="646331"/>
          </a:xfrm>
          <a:prstGeom prst="rect">
            <a:avLst/>
          </a:prstGeom>
          <a:solidFill>
            <a:srgbClr val="005A55"/>
          </a:solidFill>
        </p:spPr>
        <p:txBody>
          <a:bodyPr wrap="square" rtlCol="0">
            <a:spAutoFit/>
          </a:bodyPr>
          <a:lstStyle/>
          <a:p>
            <a:r>
              <a:rPr lang="fr-CA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6,75 $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85DBE4-802B-490A-8378-F6F89C2A2549}"/>
              </a:ext>
            </a:extLst>
          </p:cNvPr>
          <p:cNvSpPr txBox="1"/>
          <p:nvPr/>
        </p:nvSpPr>
        <p:spPr>
          <a:xfrm>
            <a:off x="3401657" y="1304181"/>
            <a:ext cx="117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8,00 $</a:t>
            </a:r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6BA11324-D23F-4AF9-8909-D594F2EC5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497" y="1332196"/>
            <a:ext cx="2561975" cy="11995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F5438D-11F5-4BD7-9643-B84A32840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80" y="1298879"/>
            <a:ext cx="916464" cy="9368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D5D5D4-90C3-4BA9-8FE0-4C57C3218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78" y="2296294"/>
            <a:ext cx="916465" cy="9368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5106E9-D240-4D76-AF35-D6688E35E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516" y="1322881"/>
            <a:ext cx="916465" cy="9368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D7CB19-8719-4081-9C70-D3A9E1773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882" y="2350637"/>
            <a:ext cx="916465" cy="936872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20A5909-77BB-4BD7-A6C1-847056F50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1655" y="1126123"/>
            <a:ext cx="2449765" cy="24497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118DB92-89BB-42AE-8392-3E2F8FF8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45" y="4562971"/>
            <a:ext cx="1071740" cy="10956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7E4B015-33BC-4DEB-A3BB-D1843C939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752" y="4575665"/>
            <a:ext cx="1071741" cy="10956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3C2933F-64F2-4BB2-93EE-04BAAF6DE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066" y="3716425"/>
            <a:ext cx="1101859" cy="11263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D5825A7-F685-4CEF-A384-05DF1E7AD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917" y="3613096"/>
            <a:ext cx="986817" cy="100879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4D7BF03-6B41-42C0-8A19-FA02099A9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667" y="4624142"/>
            <a:ext cx="1011902" cy="1034434"/>
          </a:xfrm>
          <a:prstGeom prst="rect">
            <a:avLst/>
          </a:prstGeom>
        </p:spPr>
      </p:pic>
      <p:pic>
        <p:nvPicPr>
          <p:cNvPr id="38" name="Picture 37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1301D3C3-4B5A-43A3-AEA7-79989B403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2952" y="2476046"/>
            <a:ext cx="831075" cy="863301"/>
          </a:xfrm>
          <a:prstGeom prst="rect">
            <a:avLst/>
          </a:prstGeom>
        </p:spPr>
      </p:pic>
      <p:pic>
        <p:nvPicPr>
          <p:cNvPr id="39" name="Picture 38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4E64698F-2794-4945-A8D1-6CF7777C9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8585" y="3628851"/>
            <a:ext cx="999050" cy="1037789"/>
          </a:xfrm>
          <a:prstGeom prst="rect">
            <a:avLst/>
          </a:prstGeom>
        </p:spPr>
      </p:pic>
      <p:pic>
        <p:nvPicPr>
          <p:cNvPr id="40" name="Picture 39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B51EA65B-CB21-4C79-8193-A77708C70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8934" y="4656279"/>
            <a:ext cx="999050" cy="1037789"/>
          </a:xfrm>
          <a:prstGeom prst="rect">
            <a:avLst/>
          </a:prstGeom>
        </p:spPr>
      </p:pic>
      <p:pic>
        <p:nvPicPr>
          <p:cNvPr id="27" name="Picture 26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81CEDC4D-0DAA-884D-BF65-0B32FD8B0A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8941" y="3707962"/>
            <a:ext cx="820285" cy="838550"/>
          </a:xfrm>
          <a:prstGeom prst="rect">
            <a:avLst/>
          </a:prstGeom>
        </p:spPr>
      </p:pic>
      <p:pic>
        <p:nvPicPr>
          <p:cNvPr id="28" name="Picture 27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231A76C4-72D8-4141-9B2B-30D5583716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0081" y="3716626"/>
            <a:ext cx="820285" cy="838550"/>
          </a:xfrm>
          <a:prstGeom prst="rect">
            <a:avLst/>
          </a:prstGeom>
        </p:spPr>
      </p:pic>
      <p:pic>
        <p:nvPicPr>
          <p:cNvPr id="41" name="Picture 40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DE3B0F3C-DD98-764A-B10F-35F5F6E1D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3857" y="4656279"/>
            <a:ext cx="820285" cy="838550"/>
          </a:xfrm>
          <a:prstGeom prst="rect">
            <a:avLst/>
          </a:prstGeom>
        </p:spPr>
      </p:pic>
      <p:pic>
        <p:nvPicPr>
          <p:cNvPr id="42" name="Picture 41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592628A6-02CF-9C48-9D67-8E3AB38DF0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8240" y="2500797"/>
            <a:ext cx="820285" cy="838550"/>
          </a:xfrm>
          <a:prstGeom prst="rect">
            <a:avLst/>
          </a:prstGeom>
        </p:spPr>
      </p:pic>
      <p:pic>
        <p:nvPicPr>
          <p:cNvPr id="43" name="Picture 42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3F279643-9DE2-3A4B-AFD9-0CCED5208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8216" y="2500797"/>
            <a:ext cx="820285" cy="838550"/>
          </a:xfrm>
          <a:prstGeom prst="rect">
            <a:avLst/>
          </a:prstGeom>
        </p:spPr>
      </p:pic>
      <p:pic>
        <p:nvPicPr>
          <p:cNvPr id="44" name="Picture 43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EA292319-0D78-C049-AC9E-FE29448F0C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6567" y="2525676"/>
            <a:ext cx="820285" cy="838550"/>
          </a:xfrm>
          <a:prstGeom prst="rect">
            <a:avLst/>
          </a:prstGeom>
        </p:spPr>
      </p:pic>
      <p:pic>
        <p:nvPicPr>
          <p:cNvPr id="45" name="Picture 44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B15F32E2-9995-9B47-BAA0-6F57637B82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338" y="3628851"/>
            <a:ext cx="820285" cy="838550"/>
          </a:xfrm>
          <a:prstGeom prst="rect">
            <a:avLst/>
          </a:prstGeom>
        </p:spPr>
      </p:pic>
      <p:pic>
        <p:nvPicPr>
          <p:cNvPr id="46" name="Picture 45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88F7B01B-FAE6-AB4B-A41F-5D4D73EC71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6331" y="4467401"/>
            <a:ext cx="820285" cy="838550"/>
          </a:xfrm>
          <a:prstGeom prst="rect">
            <a:avLst/>
          </a:prstGeom>
        </p:spPr>
      </p:pic>
      <p:pic>
        <p:nvPicPr>
          <p:cNvPr id="47" name="Picture 46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BB81B190-D269-5347-AE43-D57F485B5F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7338" y="4795634"/>
            <a:ext cx="820285" cy="8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0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0-127A-4242-9F9C-32770EC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Trouvez l’erreur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72AE9-DB62-444D-AD3A-BFC61A3858F5}"/>
              </a:ext>
            </a:extLst>
          </p:cNvPr>
          <p:cNvSpPr/>
          <p:nvPr/>
        </p:nvSpPr>
        <p:spPr>
          <a:xfrm>
            <a:off x="323528" y="1304181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36617-8B6B-4390-BD51-CFDF75D25F5F}"/>
              </a:ext>
            </a:extLst>
          </p:cNvPr>
          <p:cNvSpPr/>
          <p:nvPr/>
        </p:nvSpPr>
        <p:spPr>
          <a:xfrm>
            <a:off x="323528" y="365904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DA077-E313-4505-8648-C4A16150AA27}"/>
              </a:ext>
            </a:extLst>
          </p:cNvPr>
          <p:cNvSpPr/>
          <p:nvPr/>
        </p:nvSpPr>
        <p:spPr>
          <a:xfrm>
            <a:off x="4636838" y="128550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3F2B8-DB3B-4ED3-941E-9B2E42C215F7}"/>
              </a:ext>
            </a:extLst>
          </p:cNvPr>
          <p:cNvSpPr/>
          <p:nvPr/>
        </p:nvSpPr>
        <p:spPr>
          <a:xfrm>
            <a:off x="4636838" y="366355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E0843-6DC9-4FE1-8232-8C90BB00C596}"/>
              </a:ext>
            </a:extLst>
          </p:cNvPr>
          <p:cNvSpPr txBox="1"/>
          <p:nvPr/>
        </p:nvSpPr>
        <p:spPr>
          <a:xfrm>
            <a:off x="323527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DBAC-C965-40B8-A5E9-B68FA22694FD}"/>
              </a:ext>
            </a:extLst>
          </p:cNvPr>
          <p:cNvSpPr txBox="1"/>
          <p:nvPr/>
        </p:nvSpPr>
        <p:spPr>
          <a:xfrm>
            <a:off x="4678216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6E1C0-0B6D-4117-94EB-9D6E25ABA9CB}"/>
              </a:ext>
            </a:extLst>
          </p:cNvPr>
          <p:cNvSpPr txBox="1"/>
          <p:nvPr/>
        </p:nvSpPr>
        <p:spPr>
          <a:xfrm>
            <a:off x="323527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6EBFA-8930-4F4D-A63B-680ED32FAA2F}"/>
              </a:ext>
            </a:extLst>
          </p:cNvPr>
          <p:cNvSpPr txBox="1"/>
          <p:nvPr/>
        </p:nvSpPr>
        <p:spPr>
          <a:xfrm>
            <a:off x="4678216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750F-DF7E-4923-8F1D-F3CFAC141A0A}"/>
              </a:ext>
            </a:extLst>
          </p:cNvPr>
          <p:cNvSpPr txBox="1"/>
          <p:nvPr/>
        </p:nvSpPr>
        <p:spPr>
          <a:xfrm>
            <a:off x="7070836" y="473903"/>
            <a:ext cx="1735296" cy="646331"/>
          </a:xfrm>
          <a:prstGeom prst="rect">
            <a:avLst/>
          </a:prstGeom>
          <a:solidFill>
            <a:srgbClr val="005A55"/>
          </a:solidFill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10,25 $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6D8875-05B7-47FE-B2FF-D302648CE20C}"/>
              </a:ext>
            </a:extLst>
          </p:cNvPr>
          <p:cNvSpPr txBox="1"/>
          <p:nvPr/>
        </p:nvSpPr>
        <p:spPr>
          <a:xfrm>
            <a:off x="7699442" y="1319567"/>
            <a:ext cx="117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8,00 $</a:t>
            </a:r>
          </a:p>
        </p:txBody>
      </p:sp>
      <p:pic>
        <p:nvPicPr>
          <p:cNvPr id="26" name="Picture 25" descr="A picture containing map&#10;&#10;Description automatically generated">
            <a:extLst>
              <a:ext uri="{FF2B5EF4-FFF2-40B4-BE49-F238E27FC236}">
                <a16:creationId xmlns:a16="http://schemas.microsoft.com/office/drawing/2014/main" id="{8CB339C6-1F3C-4A10-8192-3CF3A502D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13" y="1842787"/>
            <a:ext cx="2616697" cy="1218842"/>
          </a:xfrm>
          <a:prstGeom prst="rect">
            <a:avLst/>
          </a:prstGeom>
        </p:spPr>
      </p:pic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7BB25FCA-7FDD-421A-89E6-D75676365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873" y="3762099"/>
            <a:ext cx="1845013" cy="863856"/>
          </a:xfrm>
          <a:prstGeom prst="rect">
            <a:avLst/>
          </a:prstGeom>
        </p:spPr>
      </p:pic>
      <p:pic>
        <p:nvPicPr>
          <p:cNvPr id="29" name="Picture 28" descr="Map&#10;&#10;Description automatically generated">
            <a:extLst>
              <a:ext uri="{FF2B5EF4-FFF2-40B4-BE49-F238E27FC236}">
                <a16:creationId xmlns:a16="http://schemas.microsoft.com/office/drawing/2014/main" id="{76CD4951-6B35-452D-9985-5195FB12C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873" y="4827825"/>
            <a:ext cx="1845013" cy="863856"/>
          </a:xfrm>
          <a:prstGeom prst="rect">
            <a:avLst/>
          </a:prstGeom>
        </p:spPr>
      </p:pic>
      <p:pic>
        <p:nvPicPr>
          <p:cNvPr id="31" name="Picture 30" descr="Map&#10;&#10;Description automatically generated">
            <a:extLst>
              <a:ext uri="{FF2B5EF4-FFF2-40B4-BE49-F238E27FC236}">
                <a16:creationId xmlns:a16="http://schemas.microsoft.com/office/drawing/2014/main" id="{E0D4216D-EB54-42B7-9066-992CF35A3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823" y="1458753"/>
            <a:ext cx="1845013" cy="863856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3050519C-2FF4-4C7A-A39D-C23F039E6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753" y="3832293"/>
            <a:ext cx="1845013" cy="8638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FF33B7-55CC-41C7-95A5-88029E1C0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520" y="4661798"/>
            <a:ext cx="916465" cy="9368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C50FB2D-28A2-4BFC-B2B8-8A5B47BD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874" y="4696149"/>
            <a:ext cx="916465" cy="936872"/>
          </a:xfrm>
          <a:prstGeom prst="rect">
            <a:avLst/>
          </a:prstGeom>
        </p:spPr>
      </p:pic>
      <p:pic>
        <p:nvPicPr>
          <p:cNvPr id="33" name="Picture 32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37F973EF-C01C-4C5D-BE93-A2724B9F8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021" y="4595232"/>
            <a:ext cx="999050" cy="1037789"/>
          </a:xfrm>
          <a:prstGeom prst="rect">
            <a:avLst/>
          </a:prstGeom>
        </p:spPr>
      </p:pic>
      <p:pic>
        <p:nvPicPr>
          <p:cNvPr id="34" name="Picture 33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9706E1F7-1076-4275-B367-D8971FCF9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248" y="2324452"/>
            <a:ext cx="999050" cy="1037789"/>
          </a:xfrm>
          <a:prstGeom prst="rect">
            <a:avLst/>
          </a:prstGeom>
        </p:spPr>
      </p:pic>
      <p:pic>
        <p:nvPicPr>
          <p:cNvPr id="35" name="Picture 34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C111742D-4169-4820-9ED7-703D692FD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238" y="2293004"/>
            <a:ext cx="999050" cy="1037789"/>
          </a:xfrm>
          <a:prstGeom prst="rect">
            <a:avLst/>
          </a:prstGeom>
        </p:spPr>
      </p:pic>
      <p:pic>
        <p:nvPicPr>
          <p:cNvPr id="36" name="Picture 35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7B9486D0-89A6-4BCA-BEE5-B447764BF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5847" y="2321927"/>
            <a:ext cx="999050" cy="1037789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20A5909-77BB-4BD7-A6C1-847056F500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45607" y="1097044"/>
            <a:ext cx="2449765" cy="2449765"/>
          </a:xfrm>
          <a:prstGeom prst="rect">
            <a:avLst/>
          </a:prstGeom>
        </p:spPr>
      </p:pic>
      <p:pic>
        <p:nvPicPr>
          <p:cNvPr id="37" name="Picture 36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6D859B3B-61B4-5C40-92B0-6B3D22A83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7986" y="1917296"/>
            <a:ext cx="1044360" cy="1067615"/>
          </a:xfrm>
          <a:prstGeom prst="rect">
            <a:avLst/>
          </a:prstGeom>
        </p:spPr>
      </p:pic>
      <p:pic>
        <p:nvPicPr>
          <p:cNvPr id="38" name="Picture 37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FD704270-0EE3-2549-9CC1-679E3F224D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6989" y="4194027"/>
            <a:ext cx="1044360" cy="1067615"/>
          </a:xfrm>
          <a:prstGeom prst="rect">
            <a:avLst/>
          </a:prstGeom>
        </p:spPr>
      </p:pic>
      <p:pic>
        <p:nvPicPr>
          <p:cNvPr id="39" name="Picture 38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0603B87D-0169-9B4B-BBE5-8003D5CF81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2984" y="3731376"/>
            <a:ext cx="845039" cy="86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6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0-127A-4242-9F9C-32770EC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Trouvez l’erreur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72AE9-DB62-444D-AD3A-BFC61A3858F5}"/>
              </a:ext>
            </a:extLst>
          </p:cNvPr>
          <p:cNvSpPr/>
          <p:nvPr/>
        </p:nvSpPr>
        <p:spPr>
          <a:xfrm>
            <a:off x="323528" y="1304181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36617-8B6B-4390-BD51-CFDF75D25F5F}"/>
              </a:ext>
            </a:extLst>
          </p:cNvPr>
          <p:cNvSpPr/>
          <p:nvPr/>
        </p:nvSpPr>
        <p:spPr>
          <a:xfrm>
            <a:off x="323528" y="365904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DA077-E313-4505-8648-C4A16150AA27}"/>
              </a:ext>
            </a:extLst>
          </p:cNvPr>
          <p:cNvSpPr/>
          <p:nvPr/>
        </p:nvSpPr>
        <p:spPr>
          <a:xfrm>
            <a:off x="4678216" y="1296874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3F2B8-DB3B-4ED3-941E-9B2E42C215F7}"/>
              </a:ext>
            </a:extLst>
          </p:cNvPr>
          <p:cNvSpPr/>
          <p:nvPr/>
        </p:nvSpPr>
        <p:spPr>
          <a:xfrm>
            <a:off x="4636838" y="366355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E0843-6DC9-4FE1-8232-8C90BB00C596}"/>
              </a:ext>
            </a:extLst>
          </p:cNvPr>
          <p:cNvSpPr txBox="1"/>
          <p:nvPr/>
        </p:nvSpPr>
        <p:spPr>
          <a:xfrm>
            <a:off x="323527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DBAC-C965-40B8-A5E9-B68FA22694FD}"/>
              </a:ext>
            </a:extLst>
          </p:cNvPr>
          <p:cNvSpPr txBox="1"/>
          <p:nvPr/>
        </p:nvSpPr>
        <p:spPr>
          <a:xfrm>
            <a:off x="4678216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6E1C0-0B6D-4117-94EB-9D6E25ABA9CB}"/>
              </a:ext>
            </a:extLst>
          </p:cNvPr>
          <p:cNvSpPr txBox="1"/>
          <p:nvPr/>
        </p:nvSpPr>
        <p:spPr>
          <a:xfrm>
            <a:off x="323527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6EBFA-8930-4F4D-A63B-680ED32FAA2F}"/>
              </a:ext>
            </a:extLst>
          </p:cNvPr>
          <p:cNvSpPr txBox="1"/>
          <p:nvPr/>
        </p:nvSpPr>
        <p:spPr>
          <a:xfrm>
            <a:off x="4678216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750F-DF7E-4923-8F1D-F3CFAC141A0A}"/>
              </a:ext>
            </a:extLst>
          </p:cNvPr>
          <p:cNvSpPr txBox="1"/>
          <p:nvPr/>
        </p:nvSpPr>
        <p:spPr>
          <a:xfrm>
            <a:off x="7071919" y="473903"/>
            <a:ext cx="1460521" cy="646331"/>
          </a:xfrm>
          <a:prstGeom prst="rect">
            <a:avLst/>
          </a:prstGeom>
          <a:solidFill>
            <a:srgbClr val="005A55"/>
          </a:solidFill>
        </p:spPr>
        <p:txBody>
          <a:bodyPr wrap="square" rtlCol="0">
            <a:spAutoFit/>
          </a:bodyPr>
          <a:lstStyle/>
          <a:p>
            <a:r>
              <a:rPr lang="fr-CA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2,25 $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39A5AC-1AA2-4C42-A548-64C75951653C}"/>
              </a:ext>
            </a:extLst>
          </p:cNvPr>
          <p:cNvSpPr txBox="1"/>
          <p:nvPr/>
        </p:nvSpPr>
        <p:spPr>
          <a:xfrm>
            <a:off x="7717857" y="3717030"/>
            <a:ext cx="117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2,15 $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3D6719F-6173-4AC0-A0FA-507AECBAC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362" y="1715070"/>
            <a:ext cx="1265990" cy="12941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A5074D8-B686-499E-AADF-04B95487E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567" y="3915990"/>
            <a:ext cx="1467704" cy="1500386"/>
          </a:xfrm>
          <a:prstGeom prst="rect">
            <a:avLst/>
          </a:prstGeom>
        </p:spPr>
      </p:pic>
      <p:pic>
        <p:nvPicPr>
          <p:cNvPr id="30" name="Picture 29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8E5C35DE-48C0-4117-AB30-90BE660E0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596" y="1598336"/>
            <a:ext cx="1044360" cy="1067615"/>
          </a:xfrm>
          <a:prstGeom prst="rect">
            <a:avLst/>
          </a:prstGeom>
        </p:spPr>
      </p:pic>
      <p:pic>
        <p:nvPicPr>
          <p:cNvPr id="31" name="Picture 30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0DA39025-7596-4208-B58E-B647AFB90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175" y="4083027"/>
            <a:ext cx="1151006" cy="1176636"/>
          </a:xfrm>
          <a:prstGeom prst="rect">
            <a:avLst/>
          </a:prstGeom>
        </p:spPr>
      </p:pic>
      <p:pic>
        <p:nvPicPr>
          <p:cNvPr id="32" name="Picture 31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2141CC7C-96B1-4556-98A3-B22B7A2A4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553" y="1435919"/>
            <a:ext cx="835873" cy="851070"/>
          </a:xfrm>
          <a:prstGeom prst="rect">
            <a:avLst/>
          </a:prstGeom>
        </p:spPr>
      </p:pic>
      <p:pic>
        <p:nvPicPr>
          <p:cNvPr id="34" name="Picture 33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73334A8C-99EC-4239-819F-5FD839D13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466" y="2451807"/>
            <a:ext cx="835872" cy="851069"/>
          </a:xfrm>
          <a:prstGeom prst="rect">
            <a:avLst/>
          </a:prstGeom>
        </p:spPr>
      </p:pic>
      <p:pic>
        <p:nvPicPr>
          <p:cNvPr id="35" name="Picture 34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860B7E2A-8646-4248-8452-4CE69D30E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988" y="3867852"/>
            <a:ext cx="840855" cy="85614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6E90343-D799-4C6A-844A-8B5FA0F65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3805" y="1750098"/>
            <a:ext cx="1069615" cy="107605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347ED96-6542-4EB8-8928-32DD7544B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616" y="4506309"/>
            <a:ext cx="959617" cy="965397"/>
          </a:xfrm>
          <a:prstGeom prst="rect">
            <a:avLst/>
          </a:prstGeom>
        </p:spPr>
      </p:pic>
      <p:pic>
        <p:nvPicPr>
          <p:cNvPr id="40" name="Picture 39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269C70CB-C8DC-4E7B-A2EB-91F3B2E8E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953" y="1360414"/>
            <a:ext cx="999050" cy="1037789"/>
          </a:xfrm>
          <a:prstGeom prst="rect">
            <a:avLst/>
          </a:prstGeom>
        </p:spPr>
      </p:pic>
      <p:pic>
        <p:nvPicPr>
          <p:cNvPr id="41" name="Picture 40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A9F9B222-8DA9-4F15-A412-D1AE7DDD1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5003" y="2188696"/>
            <a:ext cx="999050" cy="1037789"/>
          </a:xfrm>
          <a:prstGeom prst="rect">
            <a:avLst/>
          </a:prstGeom>
        </p:spPr>
      </p:pic>
      <p:pic>
        <p:nvPicPr>
          <p:cNvPr id="42" name="Picture 41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3A09B372-17F2-48C4-B996-308FEA6BA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9375" y="3777028"/>
            <a:ext cx="999050" cy="1037789"/>
          </a:xfrm>
          <a:prstGeom prst="rect">
            <a:avLst/>
          </a:prstGeom>
        </p:spPr>
      </p:pic>
      <p:pic>
        <p:nvPicPr>
          <p:cNvPr id="43" name="Picture 42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28DE02B2-5B2E-4C9E-8C6A-ED2BE30068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985" y="4588388"/>
            <a:ext cx="999050" cy="1037789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20A5909-77BB-4BD7-A6C1-847056F500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56266" y="3378394"/>
            <a:ext cx="2449765" cy="244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1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C75ABC45-703E-4857-B751-96F66A99F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383936"/>
            <a:ext cx="7923212" cy="685800"/>
          </a:xfrm>
        </p:spPr>
        <p:txBody>
          <a:bodyPr/>
          <a:lstStyle/>
          <a:p>
            <a:pPr eaLnBrk="1" hangingPunct="1"/>
            <a:r>
              <a:rPr lang="fr-CA" dirty="0">
                <a:solidFill>
                  <a:srgbClr val="005954"/>
                </a:solidFill>
                <a:latin typeface="Open Sans"/>
                <a:ea typeface="MS PGothic"/>
              </a:rPr>
              <a:t>Remarque spéciale à l’intention du personnel enseignant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DCE09169-3831-4481-AC7D-22AA60ECE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412875"/>
            <a:ext cx="7923212" cy="4176713"/>
          </a:xfrm>
        </p:spPr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/>
            <a:endParaRPr lang="en-US" altLang="en-US"/>
          </a:p>
        </p:txBody>
      </p:sp>
      <p:cxnSp>
        <p:nvCxnSpPr>
          <p:cNvPr id="14340" name="Straight Connector 2">
            <a:extLst>
              <a:ext uri="{FF2B5EF4-FFF2-40B4-BE49-F238E27FC236}">
                <a16:creationId xmlns:a16="http://schemas.microsoft.com/office/drawing/2014/main" id="{CDAA092F-49F5-4EBE-A045-4113BA971B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2925" y="1257418"/>
            <a:ext cx="7848600" cy="0"/>
          </a:xfrm>
          <a:prstGeom prst="line">
            <a:avLst/>
          </a:prstGeom>
          <a:noFill/>
          <a:ln w="38100" algn="ctr">
            <a:solidFill>
              <a:srgbClr val="FDCE3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D5BBA8F-C514-4A51-B170-B26BEDF16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980" y="1327486"/>
            <a:ext cx="6070039" cy="480933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0-127A-4242-9F9C-32770EC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Trouvez l’erreur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72AE9-DB62-444D-AD3A-BFC61A3858F5}"/>
              </a:ext>
            </a:extLst>
          </p:cNvPr>
          <p:cNvSpPr/>
          <p:nvPr/>
        </p:nvSpPr>
        <p:spPr>
          <a:xfrm>
            <a:off x="323528" y="1304181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36617-8B6B-4390-BD51-CFDF75D25F5F}"/>
              </a:ext>
            </a:extLst>
          </p:cNvPr>
          <p:cNvSpPr/>
          <p:nvPr/>
        </p:nvSpPr>
        <p:spPr>
          <a:xfrm>
            <a:off x="323528" y="365904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DA077-E313-4505-8648-C4A16150AA27}"/>
              </a:ext>
            </a:extLst>
          </p:cNvPr>
          <p:cNvSpPr/>
          <p:nvPr/>
        </p:nvSpPr>
        <p:spPr>
          <a:xfrm>
            <a:off x="4636838" y="128550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3F2B8-DB3B-4ED3-941E-9B2E42C215F7}"/>
              </a:ext>
            </a:extLst>
          </p:cNvPr>
          <p:cNvSpPr/>
          <p:nvPr/>
        </p:nvSpPr>
        <p:spPr>
          <a:xfrm>
            <a:off x="4636838" y="3663553"/>
            <a:ext cx="4169294" cy="20742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E0843-6DC9-4FE1-8232-8C90BB00C596}"/>
              </a:ext>
            </a:extLst>
          </p:cNvPr>
          <p:cNvSpPr txBox="1"/>
          <p:nvPr/>
        </p:nvSpPr>
        <p:spPr>
          <a:xfrm>
            <a:off x="323527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DBAC-C965-40B8-A5E9-B68FA22694FD}"/>
              </a:ext>
            </a:extLst>
          </p:cNvPr>
          <p:cNvSpPr txBox="1"/>
          <p:nvPr/>
        </p:nvSpPr>
        <p:spPr>
          <a:xfrm>
            <a:off x="4678216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6E1C0-0B6D-4117-94EB-9D6E25ABA9CB}"/>
              </a:ext>
            </a:extLst>
          </p:cNvPr>
          <p:cNvSpPr txBox="1"/>
          <p:nvPr/>
        </p:nvSpPr>
        <p:spPr>
          <a:xfrm>
            <a:off x="323527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6EBFA-8930-4F4D-A63B-680ED32FAA2F}"/>
              </a:ext>
            </a:extLst>
          </p:cNvPr>
          <p:cNvSpPr txBox="1"/>
          <p:nvPr/>
        </p:nvSpPr>
        <p:spPr>
          <a:xfrm>
            <a:off x="4678216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750F-DF7E-4923-8F1D-F3CFAC141A0A}"/>
              </a:ext>
            </a:extLst>
          </p:cNvPr>
          <p:cNvSpPr txBox="1"/>
          <p:nvPr/>
        </p:nvSpPr>
        <p:spPr>
          <a:xfrm>
            <a:off x="7077295" y="473903"/>
            <a:ext cx="1728837" cy="646331"/>
          </a:xfrm>
          <a:prstGeom prst="rect">
            <a:avLst/>
          </a:prstGeom>
          <a:solidFill>
            <a:srgbClr val="005A55"/>
          </a:solidFill>
        </p:spPr>
        <p:txBody>
          <a:bodyPr wrap="square" rtlCol="0">
            <a:spAutoFit/>
          </a:bodyPr>
          <a:lstStyle/>
          <a:p>
            <a:r>
              <a:rPr lang="fr-CA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14,25 $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83112D-75DE-4F7E-A61C-A8A7280DF46D}"/>
              </a:ext>
            </a:extLst>
          </p:cNvPr>
          <p:cNvSpPr txBox="1"/>
          <p:nvPr/>
        </p:nvSpPr>
        <p:spPr>
          <a:xfrm>
            <a:off x="3164284" y="1278697"/>
            <a:ext cx="1416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14,20 $</a:t>
            </a:r>
          </a:p>
        </p:txBody>
      </p:sp>
      <p:pic>
        <p:nvPicPr>
          <p:cNvPr id="34" name="Picture 33" descr="A picture containing map&#10;&#10;Description automatically generated">
            <a:extLst>
              <a:ext uri="{FF2B5EF4-FFF2-40B4-BE49-F238E27FC236}">
                <a16:creationId xmlns:a16="http://schemas.microsoft.com/office/drawing/2014/main" id="{2F4D328D-0F29-4ACD-B342-E0FA86275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6830" y="1868748"/>
            <a:ext cx="1905226" cy="887443"/>
          </a:xfrm>
          <a:prstGeom prst="rect">
            <a:avLst/>
          </a:prstGeom>
        </p:spPr>
      </p:pic>
      <p:pic>
        <p:nvPicPr>
          <p:cNvPr id="37" name="Picture 36" descr="A picture containing map&#10;&#10;Description automatically generated">
            <a:extLst>
              <a:ext uri="{FF2B5EF4-FFF2-40B4-BE49-F238E27FC236}">
                <a16:creationId xmlns:a16="http://schemas.microsoft.com/office/drawing/2014/main" id="{C05F4C8E-215E-4006-B815-8CAFBD169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0453" y="4234148"/>
            <a:ext cx="1905226" cy="887443"/>
          </a:xfrm>
          <a:prstGeom prst="rect">
            <a:avLst/>
          </a:prstGeom>
        </p:spPr>
      </p:pic>
      <p:pic>
        <p:nvPicPr>
          <p:cNvPr id="38" name="Picture 37" descr="A picture containing map&#10;&#10;Description automatically generated">
            <a:extLst>
              <a:ext uri="{FF2B5EF4-FFF2-40B4-BE49-F238E27FC236}">
                <a16:creationId xmlns:a16="http://schemas.microsoft.com/office/drawing/2014/main" id="{4954E9C5-9879-439B-8B87-FDB30EF9A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24620" y="1897565"/>
            <a:ext cx="1905226" cy="887443"/>
          </a:xfrm>
          <a:prstGeom prst="rect">
            <a:avLst/>
          </a:prstGeom>
        </p:spPr>
      </p:pic>
      <p:pic>
        <p:nvPicPr>
          <p:cNvPr id="39" name="Picture 38" descr="A picture containing map&#10;&#10;Description automatically generated">
            <a:extLst>
              <a:ext uri="{FF2B5EF4-FFF2-40B4-BE49-F238E27FC236}">
                <a16:creationId xmlns:a16="http://schemas.microsoft.com/office/drawing/2014/main" id="{91BC0D2B-A8DD-472E-A08B-CE97CE656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57500" y="4252427"/>
            <a:ext cx="1905226" cy="8874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F00D7D0-B303-41DF-A981-FD676CB90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515" y="1359856"/>
            <a:ext cx="916465" cy="9368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C26790A-EAA6-4AF5-A109-F2F1C1473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153" y="2357028"/>
            <a:ext cx="916465" cy="9368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62BF9C1-B52E-4719-A2E8-49EBB2975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252" y="3725256"/>
            <a:ext cx="916465" cy="93687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A5CBF78-8075-4ACE-AB2B-D413CDF92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80" y="3732227"/>
            <a:ext cx="916465" cy="9368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047DD4A-B143-4C7B-9F94-7B9926CCF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79" y="4746744"/>
            <a:ext cx="916465" cy="93687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A2CA6E0-7B9B-42D1-9FE2-9B4DF06B4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526" y="1449243"/>
            <a:ext cx="916465" cy="93687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A39D3F3-EDDC-425F-8DBD-D419CFAA2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962" y="2377455"/>
            <a:ext cx="916465" cy="936872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20A5909-77BB-4BD7-A6C1-847056F50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2456" y="1120234"/>
            <a:ext cx="2449765" cy="2449765"/>
          </a:xfrm>
          <a:prstGeom prst="rect">
            <a:avLst/>
          </a:prstGeom>
        </p:spPr>
      </p:pic>
      <p:pic>
        <p:nvPicPr>
          <p:cNvPr id="30" name="Picture 29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6BE35D0A-53AD-4A29-95C5-AC81992E4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3984" y="4712401"/>
            <a:ext cx="999050" cy="1037789"/>
          </a:xfrm>
          <a:prstGeom prst="rect">
            <a:avLst/>
          </a:prstGeom>
        </p:spPr>
      </p:pic>
      <p:pic>
        <p:nvPicPr>
          <p:cNvPr id="48" name="Picture 47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389EDCD8-FD79-4B03-A4D5-14F399383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6370" y="4669099"/>
            <a:ext cx="999050" cy="1037789"/>
          </a:xfrm>
          <a:prstGeom prst="rect">
            <a:avLst/>
          </a:prstGeom>
        </p:spPr>
      </p:pic>
      <p:pic>
        <p:nvPicPr>
          <p:cNvPr id="32" name="Picture 31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A54B348F-8A8D-4880-B2D0-527E6577FD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8955" y="3697890"/>
            <a:ext cx="916465" cy="936872"/>
          </a:xfrm>
          <a:prstGeom prst="rect">
            <a:avLst/>
          </a:prstGeom>
        </p:spPr>
      </p:pic>
      <p:pic>
        <p:nvPicPr>
          <p:cNvPr id="49" name="Picture 48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26B88A72-F903-4354-89B4-C7D108B57C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323" y="3934976"/>
            <a:ext cx="1158366" cy="1184159"/>
          </a:xfrm>
          <a:prstGeom prst="rect">
            <a:avLst/>
          </a:prstGeom>
        </p:spPr>
      </p:pic>
      <p:pic>
        <p:nvPicPr>
          <p:cNvPr id="51" name="Picture 50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3239028C-053E-46F4-9255-E9544927AC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4284" y="1739085"/>
            <a:ext cx="835873" cy="851070"/>
          </a:xfrm>
          <a:prstGeom prst="rect">
            <a:avLst/>
          </a:prstGeom>
        </p:spPr>
      </p:pic>
      <p:pic>
        <p:nvPicPr>
          <p:cNvPr id="52" name="Picture 51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BB48216F-63DB-4A56-A97D-86373B55B2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0682" y="2510942"/>
            <a:ext cx="835873" cy="851070"/>
          </a:xfrm>
          <a:prstGeom prst="rect">
            <a:avLst/>
          </a:prstGeom>
        </p:spPr>
      </p:pic>
      <p:pic>
        <p:nvPicPr>
          <p:cNvPr id="53" name="Picture 52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EA49C060-E1E6-4563-8BF4-C101EEF2A8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7295" y="1449243"/>
            <a:ext cx="835873" cy="851070"/>
          </a:xfrm>
          <a:prstGeom prst="rect">
            <a:avLst/>
          </a:prstGeom>
        </p:spPr>
      </p:pic>
      <p:pic>
        <p:nvPicPr>
          <p:cNvPr id="54" name="Picture 53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7E892195-5EAE-4086-A451-D158400293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8256" y="2396149"/>
            <a:ext cx="835873" cy="851070"/>
          </a:xfrm>
          <a:prstGeom prst="rect">
            <a:avLst/>
          </a:prstGeom>
        </p:spPr>
      </p:pic>
      <p:pic>
        <p:nvPicPr>
          <p:cNvPr id="56" name="Picture 55" descr="A silver coin with a seal on it&#10;&#10;Description automatically generated with low confidence">
            <a:extLst>
              <a:ext uri="{FF2B5EF4-FFF2-40B4-BE49-F238E27FC236}">
                <a16:creationId xmlns:a16="http://schemas.microsoft.com/office/drawing/2014/main" id="{83AAB7AC-1E28-45C5-96BB-7DE7D85C2A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3789" y="1706012"/>
            <a:ext cx="911723" cy="91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8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BFB0-127A-4242-9F9C-32770EC3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Trouvez l’erreur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72AE9-DB62-444D-AD3A-BFC61A3858F5}"/>
              </a:ext>
            </a:extLst>
          </p:cNvPr>
          <p:cNvSpPr/>
          <p:nvPr/>
        </p:nvSpPr>
        <p:spPr>
          <a:xfrm>
            <a:off x="323528" y="1304181"/>
            <a:ext cx="4169294" cy="20742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A36617-8B6B-4390-BD51-CFDF75D25F5F}"/>
              </a:ext>
            </a:extLst>
          </p:cNvPr>
          <p:cNvSpPr/>
          <p:nvPr/>
        </p:nvSpPr>
        <p:spPr>
          <a:xfrm>
            <a:off x="323528" y="3659043"/>
            <a:ext cx="4169294" cy="20742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BDA077-E313-4505-8648-C4A16150AA27}"/>
              </a:ext>
            </a:extLst>
          </p:cNvPr>
          <p:cNvSpPr/>
          <p:nvPr/>
        </p:nvSpPr>
        <p:spPr>
          <a:xfrm>
            <a:off x="4636838" y="1285503"/>
            <a:ext cx="4169294" cy="20742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3F2B8-DB3B-4ED3-941E-9B2E42C215F7}"/>
              </a:ext>
            </a:extLst>
          </p:cNvPr>
          <p:cNvSpPr/>
          <p:nvPr/>
        </p:nvSpPr>
        <p:spPr>
          <a:xfrm>
            <a:off x="4636838" y="3663553"/>
            <a:ext cx="4169294" cy="20742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5E0843-6DC9-4FE1-8232-8C90BB00C596}"/>
              </a:ext>
            </a:extLst>
          </p:cNvPr>
          <p:cNvSpPr txBox="1"/>
          <p:nvPr/>
        </p:nvSpPr>
        <p:spPr>
          <a:xfrm>
            <a:off x="323527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0DBAC-C965-40B8-A5E9-B68FA22694FD}"/>
              </a:ext>
            </a:extLst>
          </p:cNvPr>
          <p:cNvSpPr txBox="1"/>
          <p:nvPr/>
        </p:nvSpPr>
        <p:spPr>
          <a:xfrm>
            <a:off x="4678216" y="1304181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6E1C0-0B6D-4117-94EB-9D6E25ABA9CB}"/>
              </a:ext>
            </a:extLst>
          </p:cNvPr>
          <p:cNvSpPr txBox="1"/>
          <p:nvPr/>
        </p:nvSpPr>
        <p:spPr>
          <a:xfrm>
            <a:off x="323527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6EBFA-8930-4F4D-A63B-680ED32FAA2F}"/>
              </a:ext>
            </a:extLst>
          </p:cNvPr>
          <p:cNvSpPr txBox="1"/>
          <p:nvPr/>
        </p:nvSpPr>
        <p:spPr>
          <a:xfrm>
            <a:off x="4678216" y="3659043"/>
            <a:ext cx="337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2750F-DF7E-4923-8F1D-F3CFAC141A0A}"/>
              </a:ext>
            </a:extLst>
          </p:cNvPr>
          <p:cNvSpPr txBox="1"/>
          <p:nvPr/>
        </p:nvSpPr>
        <p:spPr>
          <a:xfrm>
            <a:off x="7097086" y="473903"/>
            <a:ext cx="1709046" cy="646331"/>
          </a:xfrm>
          <a:prstGeom prst="rect">
            <a:avLst/>
          </a:prstGeom>
          <a:solidFill>
            <a:srgbClr val="005A55"/>
          </a:solidFill>
        </p:spPr>
        <p:txBody>
          <a:bodyPr wrap="square" rtlCol="0">
            <a:spAutoFit/>
          </a:bodyPr>
          <a:lstStyle/>
          <a:p>
            <a:r>
              <a:rPr lang="fr-CA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50,30 $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07D49A-3C40-47D0-9DEF-6CA422F451F2}"/>
              </a:ext>
            </a:extLst>
          </p:cNvPr>
          <p:cNvSpPr txBox="1"/>
          <p:nvPr/>
        </p:nvSpPr>
        <p:spPr>
          <a:xfrm>
            <a:off x="7427817" y="3282032"/>
            <a:ext cx="1434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50,20 $</a:t>
            </a:r>
          </a:p>
        </p:txBody>
      </p:sp>
      <p:pic>
        <p:nvPicPr>
          <p:cNvPr id="33" name="Picture 32" descr="Text&#10;&#10;Description automatically generated">
            <a:extLst>
              <a:ext uri="{FF2B5EF4-FFF2-40B4-BE49-F238E27FC236}">
                <a16:creationId xmlns:a16="http://schemas.microsoft.com/office/drawing/2014/main" id="{C3D35694-E30B-4735-978C-9A652EB9C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659" y="1408656"/>
            <a:ext cx="2294296" cy="1072127"/>
          </a:xfrm>
          <a:prstGeom prst="rect">
            <a:avLst/>
          </a:prstGeom>
        </p:spPr>
      </p:pic>
      <p:pic>
        <p:nvPicPr>
          <p:cNvPr id="34" name="Picture 33" descr="Text&#10;&#10;Description automatically generated">
            <a:extLst>
              <a:ext uri="{FF2B5EF4-FFF2-40B4-BE49-F238E27FC236}">
                <a16:creationId xmlns:a16="http://schemas.microsoft.com/office/drawing/2014/main" id="{D3B33704-E8C2-4542-B389-4FD6C0A69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60" y="4058287"/>
            <a:ext cx="2294296" cy="1072127"/>
          </a:xfrm>
          <a:prstGeom prst="rect">
            <a:avLst/>
          </a:prstGeom>
        </p:spPr>
      </p:pic>
      <p:pic>
        <p:nvPicPr>
          <p:cNvPr id="36" name="Picture 3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9314BF-83F1-4BBB-A9A9-B28A2D27E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629" y="1315090"/>
            <a:ext cx="1590371" cy="740410"/>
          </a:xfrm>
          <a:prstGeom prst="rect">
            <a:avLst/>
          </a:prstGeom>
        </p:spPr>
      </p:pic>
      <p:pic>
        <p:nvPicPr>
          <p:cNvPr id="37" name="Picture 3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99CB86-B983-4B62-9052-B188F8C20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815" y="1944719"/>
            <a:ext cx="1590371" cy="740410"/>
          </a:xfrm>
          <a:prstGeom prst="rect">
            <a:avLst/>
          </a:prstGeom>
        </p:spPr>
      </p:pic>
      <p:pic>
        <p:nvPicPr>
          <p:cNvPr id="39" name="Picture 38" descr="A picture containing map&#10;&#10;Description automatically generated">
            <a:extLst>
              <a:ext uri="{FF2B5EF4-FFF2-40B4-BE49-F238E27FC236}">
                <a16:creationId xmlns:a16="http://schemas.microsoft.com/office/drawing/2014/main" id="{5E36DA2B-AB38-4173-81C1-B3A19742F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460" y="2536395"/>
            <a:ext cx="1722141" cy="802163"/>
          </a:xfrm>
          <a:prstGeom prst="rect">
            <a:avLst/>
          </a:prstGeom>
        </p:spPr>
      </p:pic>
      <p:pic>
        <p:nvPicPr>
          <p:cNvPr id="40" name="Picture 3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25ABCFA-E411-48EB-AF3F-72807E3FE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642" y="3746145"/>
            <a:ext cx="1590371" cy="740410"/>
          </a:xfrm>
          <a:prstGeom prst="rect">
            <a:avLst/>
          </a:prstGeom>
        </p:spPr>
      </p:pic>
      <p:pic>
        <p:nvPicPr>
          <p:cNvPr id="41" name="Picture 4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CEA11C3-A5D4-4302-BC48-F9D256E4E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931" y="4252343"/>
            <a:ext cx="1590371" cy="740410"/>
          </a:xfrm>
          <a:prstGeom prst="rect">
            <a:avLst/>
          </a:prstGeom>
        </p:spPr>
      </p:pic>
      <p:pic>
        <p:nvPicPr>
          <p:cNvPr id="42" name="Picture 41" descr="A picture containing map&#10;&#10;Description automatically generated">
            <a:extLst>
              <a:ext uri="{FF2B5EF4-FFF2-40B4-BE49-F238E27FC236}">
                <a16:creationId xmlns:a16="http://schemas.microsoft.com/office/drawing/2014/main" id="{C1ECCE08-F9FC-44F0-AC2E-3F0ED371A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317" y="4857911"/>
            <a:ext cx="1722141" cy="802163"/>
          </a:xfrm>
          <a:prstGeom prst="rect">
            <a:avLst/>
          </a:prstGeom>
        </p:spPr>
      </p:pic>
      <p:pic>
        <p:nvPicPr>
          <p:cNvPr id="35" name="Picture 34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DB1C3D69-3719-4E45-B261-AF13B40CD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37" y="3640365"/>
            <a:ext cx="1042509" cy="1065723"/>
          </a:xfrm>
          <a:prstGeom prst="rect">
            <a:avLst/>
          </a:prstGeom>
        </p:spPr>
      </p:pic>
      <p:pic>
        <p:nvPicPr>
          <p:cNvPr id="38" name="Picture 37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D7BCE572-3E0D-47C2-9F39-89CF62FDA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423" y="1302429"/>
            <a:ext cx="1114787" cy="1139610"/>
          </a:xfrm>
          <a:prstGeom prst="rect">
            <a:avLst/>
          </a:prstGeom>
        </p:spPr>
      </p:pic>
      <p:pic>
        <p:nvPicPr>
          <p:cNvPr id="43" name="Picture 42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239DA70B-6E89-456A-8AFB-45F2CEE06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427" y="2508646"/>
            <a:ext cx="835873" cy="851070"/>
          </a:xfrm>
          <a:prstGeom prst="rect">
            <a:avLst/>
          </a:prstGeom>
        </p:spPr>
      </p:pic>
      <p:pic>
        <p:nvPicPr>
          <p:cNvPr id="44" name="Picture 43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756A1EA9-4675-4E88-8538-AB6298D68E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0238" y="2553218"/>
            <a:ext cx="835873" cy="851070"/>
          </a:xfrm>
          <a:prstGeom prst="rect">
            <a:avLst/>
          </a:prstGeom>
        </p:spPr>
      </p:pic>
      <p:pic>
        <p:nvPicPr>
          <p:cNvPr id="45" name="Picture 44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12747A95-1FA5-414F-8596-28AF75540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5293" y="2561813"/>
            <a:ext cx="835873" cy="851070"/>
          </a:xfrm>
          <a:prstGeom prst="rect">
            <a:avLst/>
          </a:prstGeom>
        </p:spPr>
      </p:pic>
      <p:pic>
        <p:nvPicPr>
          <p:cNvPr id="14" name="Picture 13" descr="A silver coin with a seal on it&#10;&#10;Description automatically generated with low confidence">
            <a:extLst>
              <a:ext uri="{FF2B5EF4-FFF2-40B4-BE49-F238E27FC236}">
                <a16:creationId xmlns:a16="http://schemas.microsoft.com/office/drawing/2014/main" id="{E37F66E4-DF18-4FAC-A543-6EEF3D648B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9749" y="2223197"/>
            <a:ext cx="983526" cy="989451"/>
          </a:xfrm>
          <a:prstGeom prst="rect">
            <a:avLst/>
          </a:prstGeom>
        </p:spPr>
      </p:pic>
      <p:pic>
        <p:nvPicPr>
          <p:cNvPr id="46" name="Picture 45" descr="A silver coin with a seal on it&#10;&#10;Description automatically generated with low confidence">
            <a:extLst>
              <a:ext uri="{FF2B5EF4-FFF2-40B4-BE49-F238E27FC236}">
                <a16:creationId xmlns:a16="http://schemas.microsoft.com/office/drawing/2014/main" id="{5AF0CB78-8796-4CF6-8D1B-5A709B617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4822" y="3672956"/>
            <a:ext cx="915878" cy="921395"/>
          </a:xfrm>
          <a:prstGeom prst="rect">
            <a:avLst/>
          </a:prstGeom>
        </p:spPr>
      </p:pic>
      <p:pic>
        <p:nvPicPr>
          <p:cNvPr id="47" name="Picture 46" descr="A silver coin with a seal on it&#10;&#10;Description automatically generated with low confidence">
            <a:extLst>
              <a:ext uri="{FF2B5EF4-FFF2-40B4-BE49-F238E27FC236}">
                <a16:creationId xmlns:a16="http://schemas.microsoft.com/office/drawing/2014/main" id="{10B2A548-6E41-49EA-BB01-8A55509A47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1013" y="4659793"/>
            <a:ext cx="1026263" cy="1032445"/>
          </a:xfrm>
          <a:prstGeom prst="rect">
            <a:avLst/>
          </a:prstGeom>
        </p:spPr>
      </p:pic>
      <p:pic>
        <p:nvPicPr>
          <p:cNvPr id="48" name="Picture 47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F50EC1A9-1B8B-49D6-9096-72F429D4C3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4895" y="4133416"/>
            <a:ext cx="792556" cy="806966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420A5909-77BB-4BD7-A6C1-847056F500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46286" y="3471266"/>
            <a:ext cx="2449765" cy="2449765"/>
          </a:xfrm>
          <a:prstGeom prst="rect">
            <a:avLst/>
          </a:prstGeom>
        </p:spPr>
      </p:pic>
      <p:pic>
        <p:nvPicPr>
          <p:cNvPr id="49" name="Picture 48" descr="A silver coin with a seal on it&#10;&#10;Description automatically generated with low confidence">
            <a:extLst>
              <a:ext uri="{FF2B5EF4-FFF2-40B4-BE49-F238E27FC236}">
                <a16:creationId xmlns:a16="http://schemas.microsoft.com/office/drawing/2014/main" id="{C46A9CD9-751A-4BF1-9B00-23D9165816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218" y="4659793"/>
            <a:ext cx="959441" cy="96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7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7E006-20E8-4CE3-9C6A-B283F8349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AD914-6BDB-4CC3-89B8-718EBBA0B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A picture containing text, indoor, scene, marketplace&#10;&#10;Description automatically generated">
            <a:extLst>
              <a:ext uri="{FF2B5EF4-FFF2-40B4-BE49-F238E27FC236}">
                <a16:creationId xmlns:a16="http://schemas.microsoft.com/office/drawing/2014/main" id="{7B2C4512-F667-4730-9D71-47A747BAB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228" y="216024"/>
            <a:ext cx="10192455" cy="57332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2C6E29-F2E1-4E9A-8F77-905ABEE9FAA5}"/>
              </a:ext>
            </a:extLst>
          </p:cNvPr>
          <p:cNvSpPr txBox="1"/>
          <p:nvPr/>
        </p:nvSpPr>
        <p:spPr>
          <a:xfrm>
            <a:off x="423843" y="2784384"/>
            <a:ext cx="8296312" cy="646331"/>
          </a:xfrm>
          <a:prstGeom prst="rect">
            <a:avLst/>
          </a:prstGeom>
          <a:solidFill>
            <a:srgbClr val="3DC5C4"/>
          </a:solidFill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ÉPICERIE ET MAGASINAGE VIRTUELS</a:t>
            </a:r>
          </a:p>
        </p:txBody>
      </p:sp>
    </p:spTree>
    <p:extLst>
      <p:ext uri="{BB962C8B-B14F-4D97-AF65-F5344CB8AC3E}">
        <p14:creationId xmlns:p14="http://schemas.microsoft.com/office/powerpoint/2010/main" val="1569464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C7943-4459-40BC-8B6C-525B449AC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Épicerie et magasinage virtuels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D6E94-F55D-40DC-A063-FC8D9001B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/>
              <a:t>Une option pour les classes qui disposent de la technologie nécessaire.</a:t>
            </a:r>
          </a:p>
          <a:p>
            <a:r>
              <a:rPr lang="fr-CA"/>
              <a:t>Où faites-vous habituellement l’épicerie?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CA"/>
              <a:t>No Frills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CA"/>
              <a:t>Food Basics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CA"/>
              <a:t>Superstore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CA"/>
              <a:t>Sobeys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CA"/>
              <a:t>Walmart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CA"/>
              <a:t>Épicerie de quartier</a:t>
            </a:r>
          </a:p>
          <a:p>
            <a:r>
              <a:rPr lang="fr-CA"/>
              <a:t>Les élèves trouvent une circulaire en ligne et « achètent » des produits pour la semaine prochaine.</a:t>
            </a:r>
          </a:p>
          <a:p>
            <a:r>
              <a:rPr lang="fr-CA"/>
              <a:t>Les élèves travaillent en équipe et magasinent à différents endroits. Toute la classe pourra ensuite comparer les prix.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68E9B-6721-4AD6-9E72-5244CC271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2054397"/>
            <a:ext cx="1534580" cy="471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5EA2FC-3071-4B8B-975B-BDE8FB595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380" y="2383261"/>
            <a:ext cx="1102531" cy="479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9FB0A1-8EC0-4ECF-B2CB-60C010D79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108" y="2894509"/>
            <a:ext cx="1723426" cy="545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6B1488-B365-4E15-8A82-0F026FF34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414" y="3236652"/>
            <a:ext cx="1181266" cy="5287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D77E4B-C056-4038-A687-7A4998EC30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8758" y="3622294"/>
            <a:ext cx="1662774" cy="4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82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2F608A-E347-465C-AA5C-21899E74D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-967505"/>
            <a:ext cx="2592288" cy="2236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2A258B-216D-4887-A25A-D46997F914D7}"/>
              </a:ext>
            </a:extLst>
          </p:cNvPr>
          <p:cNvSpPr txBox="1"/>
          <p:nvPr/>
        </p:nvSpPr>
        <p:spPr>
          <a:xfrm flipH="1">
            <a:off x="3672675" y="334176"/>
            <a:ext cx="179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/>
              <a:t>Garde-manger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4725674-7663-3349-8D43-70A1DAB1B0B1}"/>
              </a:ext>
            </a:extLst>
          </p:cNvPr>
          <p:cNvGrpSpPr/>
          <p:nvPr/>
        </p:nvGrpSpPr>
        <p:grpSpPr>
          <a:xfrm>
            <a:off x="-67112" y="971696"/>
            <a:ext cx="9244219" cy="5099916"/>
            <a:chOff x="-66142" y="848572"/>
            <a:chExt cx="9244219" cy="509991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907B367-A501-B84D-90F8-DE99599C0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766" y="848572"/>
              <a:ext cx="970103" cy="136982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9E63A81-F2CA-5B41-A4DF-E236491EF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6364" y="1229184"/>
              <a:ext cx="703476" cy="127783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2FFECAA-49B2-1A4E-BE6C-2B7719FD9D2D}"/>
                </a:ext>
              </a:extLst>
            </p:cNvPr>
            <p:cNvSpPr txBox="1"/>
            <p:nvPr/>
          </p:nvSpPr>
          <p:spPr>
            <a:xfrm>
              <a:off x="7320202" y="2464121"/>
              <a:ext cx="1512073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Ovaltine</a:t>
              </a:r>
            </a:p>
            <a:p>
              <a:pPr algn="ctr"/>
              <a:r>
                <a:rPr lang="fr-CA" sz="16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Réduit à</a:t>
              </a:r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 1,79 $ + taxes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0121FFA-A411-6145-AB4E-58AB63B1F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10171" y="3419421"/>
              <a:ext cx="1017791" cy="159419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60315E5-AD54-5B4A-B482-6DFB883FC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86637" y="1455280"/>
              <a:ext cx="1758735" cy="100996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2476EF-9892-6D40-848E-6E81E5ABBCEA}"/>
                </a:ext>
              </a:extLst>
            </p:cNvPr>
            <p:cNvSpPr txBox="1"/>
            <p:nvPr/>
          </p:nvSpPr>
          <p:spPr>
            <a:xfrm>
              <a:off x="4022403" y="2551670"/>
              <a:ext cx="1783749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 dirty="0">
                  <a:latin typeface="Calibri"/>
                  <a:ea typeface="MS PGothic"/>
                  <a:cs typeface="Calibri"/>
                </a:rPr>
                <a:t>Confiture </a:t>
              </a:r>
            </a:p>
            <a:p>
              <a:pPr algn="ctr"/>
              <a:r>
                <a:rPr lang="fr-CA" sz="1600" b="1" dirty="0">
                  <a:latin typeface="Calibri"/>
                  <a:ea typeface="MS PGothic"/>
                  <a:cs typeface="Calibri"/>
                </a:rPr>
                <a:t>(250 ml)</a:t>
              </a:r>
            </a:p>
            <a:p>
              <a:pPr algn="ctr"/>
              <a:r>
                <a:rPr lang="fr-CA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Réduit à</a:t>
              </a:r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2,59 $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8E2566B-3D46-B440-A67D-CAC7D602A936}"/>
                </a:ext>
              </a:extLst>
            </p:cNvPr>
            <p:cNvSpPr txBox="1"/>
            <p:nvPr/>
          </p:nvSpPr>
          <p:spPr>
            <a:xfrm>
              <a:off x="50367" y="4358523"/>
              <a:ext cx="1745174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Barres tendres au yogourt grec et aux bleuets</a:t>
              </a:r>
            </a:p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2,99 $ + taxes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8B97D4-66B1-694F-A90B-373334A21866}"/>
                </a:ext>
              </a:extLst>
            </p:cNvPr>
            <p:cNvSpPr txBox="1"/>
            <p:nvPr/>
          </p:nvSpPr>
          <p:spPr>
            <a:xfrm>
              <a:off x="1383059" y="5056291"/>
              <a:ext cx="1991138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Farine tout usage </a:t>
              </a:r>
            </a:p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(2,5 kg)</a:t>
              </a:r>
            </a:p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4,79 $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2BE0264-C0F6-EA4D-AC90-6FB714D59B08}"/>
                </a:ext>
              </a:extLst>
            </p:cNvPr>
            <p:cNvSpPr txBox="1"/>
            <p:nvPr/>
          </p:nvSpPr>
          <p:spPr>
            <a:xfrm>
              <a:off x="5865593" y="5117491"/>
              <a:ext cx="1618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Céréales </a:t>
              </a:r>
            </a:p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(format familial)</a:t>
              </a:r>
            </a:p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7,49 $ + taxes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F84EF31-2AF1-034F-983F-E9907BFCF76F}"/>
                </a:ext>
              </a:extLst>
            </p:cNvPr>
            <p:cNvSpPr txBox="1"/>
            <p:nvPr/>
          </p:nvSpPr>
          <p:spPr>
            <a:xfrm>
              <a:off x="7376681" y="4948528"/>
              <a:ext cx="1801396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Sucre granulé</a:t>
              </a:r>
            </a:p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 2,49 $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0AE4CE0-0795-5E4E-A0D2-085E3885039D}"/>
                </a:ext>
              </a:extLst>
            </p:cNvPr>
            <p:cNvSpPr txBox="1"/>
            <p:nvPr/>
          </p:nvSpPr>
          <p:spPr>
            <a:xfrm>
              <a:off x="2082456" y="2526025"/>
              <a:ext cx="2388169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Sachets de thé (100)</a:t>
              </a:r>
            </a:p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2,99 $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3EA1CA4-AFAF-F240-A9BE-A1730A9B048E}"/>
                </a:ext>
              </a:extLst>
            </p:cNvPr>
            <p:cNvSpPr txBox="1"/>
            <p:nvPr/>
          </p:nvSpPr>
          <p:spPr>
            <a:xfrm>
              <a:off x="-66142" y="2171714"/>
              <a:ext cx="2125281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Chocolat chaud à</a:t>
              </a:r>
            </a:p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(500 g)</a:t>
              </a:r>
            </a:p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4,99 $ + taxes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7693E52-8BB9-F14D-8BB8-29B0AC528561}"/>
                </a:ext>
              </a:extLst>
            </p:cNvPr>
            <p:cNvSpPr txBox="1"/>
            <p:nvPr/>
          </p:nvSpPr>
          <p:spPr>
            <a:xfrm>
              <a:off x="3216457" y="5101464"/>
              <a:ext cx="1406379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>
                  <a:latin typeface="Calibri"/>
                  <a:ea typeface="MS PGothic"/>
                  <a:cs typeface="Calibri"/>
                </a:rPr>
                <a:t>Croustilles aux légumes</a:t>
              </a:r>
            </a:p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3,99 $ + taxes</a:t>
              </a:r>
            </a:p>
          </p:txBody>
        </p:sp>
        <p:pic>
          <p:nvPicPr>
            <p:cNvPr id="42" name="Picture 7" descr="Text, letter&#10;&#10;Description automatically generated">
              <a:extLst>
                <a:ext uri="{FF2B5EF4-FFF2-40B4-BE49-F238E27FC236}">
                  <a16:creationId xmlns:a16="http://schemas.microsoft.com/office/drawing/2014/main" id="{800B70B4-9E80-C949-8006-AD632DCAA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5484" r="17420" b="637"/>
            <a:stretch/>
          </p:blipFill>
          <p:spPr>
            <a:xfrm>
              <a:off x="7616778" y="3218019"/>
              <a:ext cx="1218578" cy="1793561"/>
            </a:xfrm>
            <a:prstGeom prst="rect">
              <a:avLst/>
            </a:prstGeom>
          </p:spPr>
        </p:pic>
        <p:pic>
          <p:nvPicPr>
            <p:cNvPr id="43" name="Picture 24" descr="Text, calendar&#10;&#10;Description automatically generated">
              <a:extLst>
                <a:ext uri="{FF2B5EF4-FFF2-40B4-BE49-F238E27FC236}">
                  <a16:creationId xmlns:a16="http://schemas.microsoft.com/office/drawing/2014/main" id="{8FFD9475-59BA-9347-91F0-917875B13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69385" y="1138136"/>
              <a:ext cx="775282" cy="139105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69E188F-073A-9A41-AF8D-5CDC5EBB3DE7}"/>
                </a:ext>
              </a:extLst>
            </p:cNvPr>
            <p:cNvSpPr txBox="1"/>
            <p:nvPr/>
          </p:nvSpPr>
          <p:spPr>
            <a:xfrm>
              <a:off x="5653835" y="2551670"/>
              <a:ext cx="1722845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 dirty="0">
                  <a:latin typeface="Calibri"/>
                  <a:ea typeface="MS PGothic"/>
                  <a:cs typeface="Calibri"/>
                </a:rPr>
                <a:t>Confiture </a:t>
              </a:r>
            </a:p>
            <a:p>
              <a:pPr algn="ctr"/>
              <a:r>
                <a:rPr lang="fr-CA" sz="1600" b="1" dirty="0">
                  <a:latin typeface="Calibri"/>
                  <a:ea typeface="MS PGothic"/>
                  <a:cs typeface="Calibri"/>
                </a:rPr>
                <a:t>(250 ml)</a:t>
              </a:r>
            </a:p>
            <a:p>
              <a:pPr algn="ctr"/>
              <a:r>
                <a:rPr lang="fr-CA" sz="1600" b="1" dirty="0">
                  <a:latin typeface="Calibri"/>
                  <a:ea typeface="MS PGothic"/>
                  <a:cs typeface="Calibri"/>
                </a:rPr>
                <a:t>3,99 $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5871B13-1FF9-094C-B3CF-77929B3C361E}"/>
                </a:ext>
              </a:extLst>
            </p:cNvPr>
            <p:cNvSpPr txBox="1"/>
            <p:nvPr/>
          </p:nvSpPr>
          <p:spPr>
            <a:xfrm>
              <a:off x="4679316" y="5056291"/>
              <a:ext cx="1404083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>
                  <a:latin typeface="Calibri"/>
                  <a:ea typeface="MS PGothic"/>
                  <a:cs typeface="Calibri"/>
                </a:rPr>
                <a:t>Croustilles au chou frisé </a:t>
              </a:r>
            </a:p>
            <a:p>
              <a:pPr algn="ctr"/>
              <a:r>
                <a:rPr lang="fr-CA" sz="1600" b="1">
                  <a:latin typeface="Calibri"/>
                  <a:ea typeface="MS PGothic"/>
                  <a:cs typeface="Calibri"/>
                </a:rPr>
                <a:t>5,49 $ + taxes</a:t>
              </a:r>
            </a:p>
          </p:txBody>
        </p:sp>
        <p:pic>
          <p:nvPicPr>
            <p:cNvPr id="46" name="Picture 45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9A2ED521-FFAC-6447-8176-CEC0C5621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57363" y="1420417"/>
              <a:ext cx="1921288" cy="978110"/>
            </a:xfrm>
            <a:prstGeom prst="rect">
              <a:avLst/>
            </a:prstGeom>
          </p:spPr>
        </p:pic>
        <p:pic>
          <p:nvPicPr>
            <p:cNvPr id="47" name="Picture 46" descr="A package of food&#10;&#10;Description automatically generated with low confidence">
              <a:extLst>
                <a:ext uri="{FF2B5EF4-FFF2-40B4-BE49-F238E27FC236}">
                  <a16:creationId xmlns:a16="http://schemas.microsoft.com/office/drawing/2014/main" id="{DAB9260E-558A-C540-A968-C71093624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14814" y="3576588"/>
              <a:ext cx="1447399" cy="1599757"/>
            </a:xfrm>
            <a:prstGeom prst="rect">
              <a:avLst/>
            </a:prstGeom>
          </p:spPr>
        </p:pic>
        <p:pic>
          <p:nvPicPr>
            <p:cNvPr id="48" name="Picture 47" descr="A package of food&#10;&#10;Description automatically generated with medium confidence">
              <a:extLst>
                <a:ext uri="{FF2B5EF4-FFF2-40B4-BE49-F238E27FC236}">
                  <a16:creationId xmlns:a16="http://schemas.microsoft.com/office/drawing/2014/main" id="{6C8E9C36-C505-3A4D-95C2-22E4F8388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86381" y="3560060"/>
              <a:ext cx="1095014" cy="1499693"/>
            </a:xfrm>
            <a:prstGeom prst="rect">
              <a:avLst/>
            </a:prstGeom>
          </p:spPr>
        </p:pic>
        <p:pic>
          <p:nvPicPr>
            <p:cNvPr id="49" name="Picture 48" descr="A package of cereal&#10;&#10;Description automatically generated with medium confidence">
              <a:extLst>
                <a:ext uri="{FF2B5EF4-FFF2-40B4-BE49-F238E27FC236}">
                  <a16:creationId xmlns:a16="http://schemas.microsoft.com/office/drawing/2014/main" id="{505DC5E7-C90C-E24D-B020-11D31B9D9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86055" y="3389924"/>
              <a:ext cx="1390626" cy="1711540"/>
            </a:xfrm>
            <a:prstGeom prst="rect">
              <a:avLst/>
            </a:prstGeom>
          </p:spPr>
        </p:pic>
        <p:pic>
          <p:nvPicPr>
            <p:cNvPr id="50" name="Picture 49" descr="Text&#10;&#10;Description automatically generated">
              <a:extLst>
                <a:ext uri="{FF2B5EF4-FFF2-40B4-BE49-F238E27FC236}">
                  <a16:creationId xmlns:a16="http://schemas.microsoft.com/office/drawing/2014/main" id="{C873C994-7F2A-2248-9D77-FA9B0B4C3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9149" y="2953650"/>
              <a:ext cx="1708938" cy="1436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5347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164221-A1F5-414B-8751-97EECC021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-967505"/>
            <a:ext cx="2592288" cy="2236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5AD3A2-422D-49DF-BC3A-266A066D097C}"/>
              </a:ext>
            </a:extLst>
          </p:cNvPr>
          <p:cNvSpPr txBox="1"/>
          <p:nvPr/>
        </p:nvSpPr>
        <p:spPr>
          <a:xfrm flipH="1">
            <a:off x="3672675" y="360090"/>
            <a:ext cx="179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/>
              <a:t>Produits frais</a:t>
            </a:r>
          </a:p>
        </p:txBody>
      </p:sp>
      <p:pic>
        <p:nvPicPr>
          <p:cNvPr id="26" name="Picture 4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A5F37D61-7053-CB4A-A710-F7ABB0A76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097949" y="3504736"/>
            <a:ext cx="734130" cy="187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7429273-99F3-564B-843B-30AC0CD21ACC}"/>
              </a:ext>
            </a:extLst>
          </p:cNvPr>
          <p:cNvSpPr txBox="1"/>
          <p:nvPr/>
        </p:nvSpPr>
        <p:spPr>
          <a:xfrm>
            <a:off x="405428" y="2556420"/>
            <a:ext cx="202984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Œufs</a:t>
            </a:r>
          </a:p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6,29 $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36CE8F-85D2-C548-B461-EB0BDE6A732B}"/>
              </a:ext>
            </a:extLst>
          </p:cNvPr>
          <p:cNvSpPr txBox="1"/>
          <p:nvPr/>
        </p:nvSpPr>
        <p:spPr>
          <a:xfrm>
            <a:off x="2623986" y="2529900"/>
            <a:ext cx="202984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1600" b="1">
                <a:latin typeface="Calibri"/>
                <a:ea typeface="MS PGothic"/>
                <a:cs typeface="Calibri"/>
              </a:rPr>
              <a:t>Fraises (12 oz)</a:t>
            </a:r>
          </a:p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4,99 $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5CBC729-FC96-6544-88F3-D6576018F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89" y="1552601"/>
            <a:ext cx="2188482" cy="97752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470CF1A-C1E2-1443-8619-0EEC1FD06F31}"/>
              </a:ext>
            </a:extLst>
          </p:cNvPr>
          <p:cNvSpPr txBox="1"/>
          <p:nvPr/>
        </p:nvSpPr>
        <p:spPr>
          <a:xfrm>
            <a:off x="7188956" y="2045162"/>
            <a:ext cx="150020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Avocats (sac)</a:t>
            </a:r>
          </a:p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5,99 $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97202A1-DC50-504D-8278-AE6C09AA7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590" y="4508725"/>
            <a:ext cx="1342177" cy="104018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346647E-802A-C145-B561-784CB836E345}"/>
              </a:ext>
            </a:extLst>
          </p:cNvPr>
          <p:cNvSpPr txBox="1"/>
          <p:nvPr/>
        </p:nvSpPr>
        <p:spPr>
          <a:xfrm>
            <a:off x="7189636" y="5591525"/>
            <a:ext cx="167499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Bananes (1 kg)</a:t>
            </a:r>
          </a:p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1,26 $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253CBFC-8CAC-5C41-8F9C-4FBEB9EA41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802" y="3488353"/>
            <a:ext cx="1908822" cy="117011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4230570-7823-644F-BD3C-ADBE30BD43F6}"/>
              </a:ext>
            </a:extLst>
          </p:cNvPr>
          <p:cNvSpPr txBox="1"/>
          <p:nvPr/>
        </p:nvSpPr>
        <p:spPr>
          <a:xfrm>
            <a:off x="189138" y="4790186"/>
            <a:ext cx="202984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Pommes de terre (2,27 kg)</a:t>
            </a:r>
          </a:p>
          <a:p>
            <a:pPr algn="ctr"/>
            <a:r>
              <a:rPr lang="fr-CA" sz="1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Réduit à</a:t>
            </a:r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 5,49 $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F4F754F-CA96-1A45-A4B0-105A37B4B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6794" y="3488353"/>
            <a:ext cx="994615" cy="172691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D12FC8F-EE42-1A46-8DCF-644787779630}"/>
              </a:ext>
            </a:extLst>
          </p:cNvPr>
          <p:cNvSpPr txBox="1"/>
          <p:nvPr/>
        </p:nvSpPr>
        <p:spPr>
          <a:xfrm>
            <a:off x="2655519" y="4790186"/>
            <a:ext cx="143480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Poitrines de poulet</a:t>
            </a:r>
          </a:p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9,00 $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5CBD58-A0E5-604A-B189-171439958DAB}"/>
              </a:ext>
            </a:extLst>
          </p:cNvPr>
          <p:cNvSpPr txBox="1"/>
          <p:nvPr/>
        </p:nvSpPr>
        <p:spPr>
          <a:xfrm>
            <a:off x="4526863" y="5279668"/>
            <a:ext cx="131821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Lait 2 % (4 l)</a:t>
            </a:r>
          </a:p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4,69 $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BE73DC-366A-BF4F-9720-5FA0FBF965F5}"/>
              </a:ext>
            </a:extLst>
          </p:cNvPr>
          <p:cNvSpPr txBox="1"/>
          <p:nvPr/>
        </p:nvSpPr>
        <p:spPr>
          <a:xfrm>
            <a:off x="7015868" y="3692928"/>
            <a:ext cx="216012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Escalopes de poulet halal</a:t>
            </a:r>
          </a:p>
          <a:p>
            <a:pPr algn="ctr"/>
            <a:r>
              <a:rPr lang="fr-CA" sz="1600" b="1">
                <a:latin typeface="Calibri" panose="020F0502020204030204" pitchFamily="34" charset="0"/>
                <a:cs typeface="Calibri" panose="020F0502020204030204" pitchFamily="34" charset="0"/>
              </a:rPr>
              <a:t>14,50 $ + taxes</a:t>
            </a:r>
          </a:p>
        </p:txBody>
      </p:sp>
      <p:pic>
        <p:nvPicPr>
          <p:cNvPr id="39" name="Picture 15">
            <a:extLst>
              <a:ext uri="{FF2B5EF4-FFF2-40B4-BE49-F238E27FC236}">
                <a16:creationId xmlns:a16="http://schemas.microsoft.com/office/drawing/2014/main" id="{E3BF90CF-1525-FB41-B0DB-747CD0C59D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124" r="-479" b="29479"/>
          <a:stretch/>
        </p:blipFill>
        <p:spPr>
          <a:xfrm>
            <a:off x="2623986" y="1325522"/>
            <a:ext cx="1978308" cy="1122290"/>
          </a:xfrm>
          <a:prstGeom prst="rect">
            <a:avLst/>
          </a:prstGeom>
        </p:spPr>
      </p:pic>
      <p:pic>
        <p:nvPicPr>
          <p:cNvPr id="40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DC259C-3F36-F246-A933-9FD0C356FDA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0717" r="1934" b="19474"/>
          <a:stretch/>
        </p:blipFill>
        <p:spPr>
          <a:xfrm>
            <a:off x="2380413" y="3504736"/>
            <a:ext cx="2060015" cy="125638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61E2F4E-503D-8D48-919B-47861C8AEB2C}"/>
              </a:ext>
            </a:extLst>
          </p:cNvPr>
          <p:cNvSpPr txBox="1"/>
          <p:nvPr/>
        </p:nvSpPr>
        <p:spPr>
          <a:xfrm>
            <a:off x="5878027" y="5262427"/>
            <a:ext cx="131821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1600" b="1">
                <a:latin typeface="Calibri"/>
                <a:ea typeface="MS PGothic"/>
                <a:cs typeface="Calibri"/>
              </a:rPr>
              <a:t>Lait 2 % (1 l)</a:t>
            </a:r>
          </a:p>
          <a:p>
            <a:pPr algn="ctr"/>
            <a:r>
              <a:rPr lang="fr-CA" sz="1600" b="1">
                <a:latin typeface="Calibri"/>
                <a:ea typeface="MS PGothic"/>
                <a:cs typeface="Calibri"/>
              </a:rPr>
              <a:t>3,09 $</a:t>
            </a:r>
          </a:p>
        </p:txBody>
      </p:sp>
      <p:pic>
        <p:nvPicPr>
          <p:cNvPr id="42" name="Picture 24">
            <a:extLst>
              <a:ext uri="{FF2B5EF4-FFF2-40B4-BE49-F238E27FC236}">
                <a16:creationId xmlns:a16="http://schemas.microsoft.com/office/drawing/2014/main" id="{957C538F-7156-294C-AA29-092FE19493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3955" y="1438316"/>
            <a:ext cx="1274324" cy="107776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85F3491-6D79-DD4B-9E38-32D9C518D8A5}"/>
              </a:ext>
            </a:extLst>
          </p:cNvPr>
          <p:cNvSpPr txBox="1"/>
          <p:nvPr/>
        </p:nvSpPr>
        <p:spPr>
          <a:xfrm>
            <a:off x="4717454" y="2486882"/>
            <a:ext cx="202984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1600" b="1">
                <a:latin typeface="Calibri"/>
                <a:ea typeface="MS PGothic"/>
                <a:cs typeface="Calibri"/>
              </a:rPr>
              <a:t>Fraises biologiques (10 oz)</a:t>
            </a:r>
          </a:p>
          <a:p>
            <a:pPr algn="ctr"/>
            <a:r>
              <a:rPr lang="fr-CA" sz="1600" b="1">
                <a:latin typeface="Calibri"/>
                <a:ea typeface="MS PGothic"/>
                <a:cs typeface="Calibri"/>
              </a:rPr>
              <a:t>7,40 $</a:t>
            </a:r>
          </a:p>
        </p:txBody>
      </p:sp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0E3F627D-70E5-8E4A-8706-6AB759F6A6E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9399" b="6934"/>
          <a:stretch/>
        </p:blipFill>
        <p:spPr>
          <a:xfrm>
            <a:off x="6783382" y="144360"/>
            <a:ext cx="1905782" cy="1871010"/>
          </a:xfrm>
          <a:prstGeom prst="rect">
            <a:avLst/>
          </a:prstGeom>
        </p:spPr>
      </p:pic>
      <p:pic>
        <p:nvPicPr>
          <p:cNvPr id="45" name="Picture 4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946BCE2-5ACE-CA4D-AB56-766BC21614C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211" t="9007" r="11039" b="13651"/>
          <a:stretch/>
        </p:blipFill>
        <p:spPr>
          <a:xfrm>
            <a:off x="7319559" y="2645884"/>
            <a:ext cx="1500208" cy="11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61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4831F7-B1BA-4963-93D7-03BC807AE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-967505"/>
            <a:ext cx="2592288" cy="2236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FF215F-ACF4-4734-B171-59A385CC4E18}"/>
              </a:ext>
            </a:extLst>
          </p:cNvPr>
          <p:cNvSpPr txBox="1"/>
          <p:nvPr/>
        </p:nvSpPr>
        <p:spPr>
          <a:xfrm flipH="1">
            <a:off x="3672675" y="459150"/>
            <a:ext cx="179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800" b="1" dirty="0"/>
              <a:t>PRODUITS CONGELÉS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F8E5BC-DFA2-9149-82F6-DDF0D630CC08}"/>
              </a:ext>
            </a:extLst>
          </p:cNvPr>
          <p:cNvGrpSpPr/>
          <p:nvPr/>
        </p:nvGrpSpPr>
        <p:grpSpPr>
          <a:xfrm>
            <a:off x="274321" y="1203835"/>
            <a:ext cx="8780989" cy="4923414"/>
            <a:chOff x="274321" y="1203835"/>
            <a:chExt cx="8780989" cy="4923414"/>
          </a:xfrm>
        </p:grpSpPr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A6BE4ACE-A440-7040-AA19-E0192EA1B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981" y="3523532"/>
              <a:ext cx="1669133" cy="1758602"/>
            </a:xfrm>
            <a:prstGeom prst="rect">
              <a:avLst/>
            </a:prstGeom>
          </p:spPr>
        </p:pic>
        <p:pic>
          <p:nvPicPr>
            <p:cNvPr id="14" name="Picture 13" descr="Text, whiteboard&#10;&#10;Description automatically generated">
              <a:extLst>
                <a:ext uri="{FF2B5EF4-FFF2-40B4-BE49-F238E27FC236}">
                  <a16:creationId xmlns:a16="http://schemas.microsoft.com/office/drawing/2014/main" id="{C13746D9-C620-8345-918E-016FB1FEA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4384" y="1203835"/>
              <a:ext cx="1434272" cy="149629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2511A5-E761-F14C-80D7-241EEC059333}"/>
                </a:ext>
              </a:extLst>
            </p:cNvPr>
            <p:cNvSpPr txBox="1"/>
            <p:nvPr/>
          </p:nvSpPr>
          <p:spPr>
            <a:xfrm>
              <a:off x="391982" y="2677321"/>
              <a:ext cx="2189410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Pizza surgelée avec croûte au chou-fleur </a:t>
              </a:r>
            </a:p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6,99 $ + taxes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85C190-ADD8-4040-B897-F67F4FA6B13D}"/>
                </a:ext>
              </a:extLst>
            </p:cNvPr>
            <p:cNvSpPr txBox="1"/>
            <p:nvPr/>
          </p:nvSpPr>
          <p:spPr>
            <a:xfrm>
              <a:off x="274321" y="5221121"/>
              <a:ext cx="1771364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Lanières de poulet (grand format)</a:t>
              </a:r>
            </a:p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11,49 $ + taxes</a:t>
              </a:r>
            </a:p>
          </p:txBody>
        </p:sp>
        <p:pic>
          <p:nvPicPr>
            <p:cNvPr id="17" name="Picture 1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0B23619-5745-5C4A-8635-39F4C54A2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9560" y="1263543"/>
              <a:ext cx="1434272" cy="218752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D7384F2-2152-9F40-9F09-A133922D753E}"/>
                </a:ext>
              </a:extLst>
            </p:cNvPr>
            <p:cNvSpPr txBox="1"/>
            <p:nvPr/>
          </p:nvSpPr>
          <p:spPr>
            <a:xfrm>
              <a:off x="2768967" y="3352649"/>
              <a:ext cx="1653703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Brocoli surgelé</a:t>
              </a:r>
            </a:p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4,99 $ + taxes</a:t>
              </a:r>
            </a:p>
          </p:txBody>
        </p:sp>
        <p:pic>
          <p:nvPicPr>
            <p:cNvPr id="19" name="Picture 18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52252F47-AFC5-D44D-88DD-238382B30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8143" y="3757076"/>
              <a:ext cx="1464015" cy="175860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90A830-5062-FF41-9A45-C1361102286B}"/>
                </a:ext>
              </a:extLst>
            </p:cNvPr>
            <p:cNvSpPr txBox="1"/>
            <p:nvPr/>
          </p:nvSpPr>
          <p:spPr>
            <a:xfrm>
              <a:off x="5603124" y="5487042"/>
              <a:ext cx="1653703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Mangue surgelée</a:t>
              </a:r>
            </a:p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4,99 $ + taxes</a:t>
              </a:r>
            </a:p>
          </p:txBody>
        </p:sp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BB50565-4ECB-BE49-92FD-A3BA5B019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08802" y="3471643"/>
              <a:ext cx="1427059" cy="187476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DC379D-623F-984B-9F31-8B6303A3B029}"/>
                </a:ext>
              </a:extLst>
            </p:cNvPr>
            <p:cNvSpPr txBox="1"/>
            <p:nvPr/>
          </p:nvSpPr>
          <p:spPr>
            <a:xfrm>
              <a:off x="7134341" y="5296252"/>
              <a:ext cx="1920969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Mangue biologique surgelée</a:t>
              </a:r>
            </a:p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7,99 $ + taxes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9F64344-C782-5C45-A58A-021AFDC3FF8C}"/>
                </a:ext>
              </a:extLst>
            </p:cNvPr>
            <p:cNvSpPr txBox="1"/>
            <p:nvPr/>
          </p:nvSpPr>
          <p:spPr>
            <a:xfrm>
              <a:off x="2061114" y="5532703"/>
              <a:ext cx="1878426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CA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Edamames</a:t>
              </a:r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surgelés</a:t>
              </a:r>
            </a:p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5,49 $ + taxes</a:t>
              </a:r>
            </a:p>
          </p:txBody>
        </p:sp>
        <p:pic>
          <p:nvPicPr>
            <p:cNvPr id="24" name="Picture 23" descr="A can of soda&#10;&#10;Description automatically generated with medium confidence">
              <a:extLst>
                <a:ext uri="{FF2B5EF4-FFF2-40B4-BE49-F238E27FC236}">
                  <a16:creationId xmlns:a16="http://schemas.microsoft.com/office/drawing/2014/main" id="{AEB51335-D669-4B40-9B12-663BAAE7F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72021" y="1447102"/>
              <a:ext cx="1610000" cy="181920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948059-6D17-714E-81B8-4758318C8B0B}"/>
                </a:ext>
              </a:extLst>
            </p:cNvPr>
            <p:cNvSpPr txBox="1"/>
            <p:nvPr/>
          </p:nvSpPr>
          <p:spPr>
            <a:xfrm>
              <a:off x="4850169" y="3231738"/>
              <a:ext cx="1653703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Yogourt glacé</a:t>
              </a:r>
            </a:p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6,49 $ + taxes</a:t>
              </a:r>
            </a:p>
          </p:txBody>
        </p:sp>
        <p:pic>
          <p:nvPicPr>
            <p:cNvPr id="26" name="Picture 25" descr="Diagram&#10;&#10;Description automatically generated with low confidence">
              <a:extLst>
                <a:ext uri="{FF2B5EF4-FFF2-40B4-BE49-F238E27FC236}">
                  <a16:creationId xmlns:a16="http://schemas.microsoft.com/office/drawing/2014/main" id="{ECC0C64D-F58B-DB47-850B-F1F969B58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94513" y="4098017"/>
              <a:ext cx="1696986" cy="139070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471EB3A-950C-2C41-A9FF-B242E3EBA0C7}"/>
                </a:ext>
              </a:extLst>
            </p:cNvPr>
            <p:cNvSpPr txBox="1"/>
            <p:nvPr/>
          </p:nvSpPr>
          <p:spPr>
            <a:xfrm>
              <a:off x="3809417" y="5315627"/>
              <a:ext cx="1793707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Quiches surgelées</a:t>
              </a:r>
            </a:p>
            <a:p>
              <a:pPr algn="ctr"/>
              <a:r>
                <a:rPr lang="fr-CA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7,99 $ + taxes</a:t>
              </a:r>
            </a:p>
          </p:txBody>
        </p:sp>
        <p:pic>
          <p:nvPicPr>
            <p:cNvPr id="28" name="Picture 27" descr="A box of food&#10;&#10;Description automatically generated with low confidence">
              <a:extLst>
                <a:ext uri="{FF2B5EF4-FFF2-40B4-BE49-F238E27FC236}">
                  <a16:creationId xmlns:a16="http://schemas.microsoft.com/office/drawing/2014/main" id="{654A6DD2-F03F-5946-A83E-EA47BAAA4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22149" y="1705280"/>
              <a:ext cx="1876860" cy="114159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9333A5D-0CC6-AB41-980C-6DD82D9CBE58}"/>
                </a:ext>
              </a:extLst>
            </p:cNvPr>
            <p:cNvSpPr txBox="1"/>
            <p:nvPr/>
          </p:nvSpPr>
          <p:spPr>
            <a:xfrm>
              <a:off x="6989561" y="2801583"/>
              <a:ext cx="1653703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Gaufres surgelées</a:t>
              </a:r>
            </a:p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3,49 $ + taxes</a:t>
              </a:r>
            </a:p>
          </p:txBody>
        </p:sp>
      </p:grpSp>
      <p:pic>
        <p:nvPicPr>
          <p:cNvPr id="30" name="Picture 29" descr="A bag of peas&#10;&#10;Description automatically generated with low confidence">
            <a:extLst>
              <a:ext uri="{FF2B5EF4-FFF2-40B4-BE49-F238E27FC236}">
                <a16:creationId xmlns:a16="http://schemas.microsoft.com/office/drawing/2014/main" id="{6993456A-AEB1-FF4D-8FFA-6E7EBA756C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3482" y="3833604"/>
            <a:ext cx="1474957" cy="175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28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FC46BD-A4A7-43F2-8641-CBDED4F23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-967505"/>
            <a:ext cx="2592288" cy="2236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75F37A-3FB1-47D1-9881-4AC9853D8873}"/>
              </a:ext>
            </a:extLst>
          </p:cNvPr>
          <p:cNvSpPr txBox="1"/>
          <p:nvPr/>
        </p:nvSpPr>
        <p:spPr>
          <a:xfrm flipH="1">
            <a:off x="3672675" y="581070"/>
            <a:ext cx="179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800" b="1" dirty="0"/>
              <a:t>COLLATIONS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64B57E1-1B48-8C42-8B6D-3CF0CCE8E3D7}"/>
              </a:ext>
            </a:extLst>
          </p:cNvPr>
          <p:cNvGrpSpPr/>
          <p:nvPr/>
        </p:nvGrpSpPr>
        <p:grpSpPr>
          <a:xfrm>
            <a:off x="123072" y="1052580"/>
            <a:ext cx="8953015" cy="4978873"/>
            <a:chOff x="123072" y="1052580"/>
            <a:chExt cx="8953015" cy="497887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D938E3E-4248-1749-88AE-FA216BE7C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7187" y="1052580"/>
              <a:ext cx="1413911" cy="171918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0F17C45-17BD-C543-90A9-42354283C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8111" y="3735445"/>
              <a:ext cx="1490580" cy="13955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0EFC276-7C38-314E-85AE-47C79AE8999A}"/>
                </a:ext>
              </a:extLst>
            </p:cNvPr>
            <p:cNvSpPr txBox="1"/>
            <p:nvPr/>
          </p:nvSpPr>
          <p:spPr>
            <a:xfrm>
              <a:off x="123072" y="2597971"/>
              <a:ext cx="2162518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Pouding (5)</a:t>
              </a:r>
            </a:p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4,29 $ + taxes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7A04F4-3198-AD4C-91F6-926D69093506}"/>
                </a:ext>
              </a:extLst>
            </p:cNvPr>
            <p:cNvSpPr txBox="1"/>
            <p:nvPr/>
          </p:nvSpPr>
          <p:spPr>
            <a:xfrm>
              <a:off x="7151994" y="2843200"/>
              <a:ext cx="1924093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Méli-mélo</a:t>
              </a:r>
            </a:p>
            <a:p>
              <a:pPr algn="ctr"/>
              <a:r>
                <a:rPr lang="fr-CA" sz="16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Réduit à</a:t>
              </a:r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 3,49 $ + taxes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983617-FD0B-0845-A504-AB755AE47266}"/>
                </a:ext>
              </a:extLst>
            </p:cNvPr>
            <p:cNvSpPr txBox="1"/>
            <p:nvPr/>
          </p:nvSpPr>
          <p:spPr>
            <a:xfrm>
              <a:off x="1978548" y="2603806"/>
              <a:ext cx="1816961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Barre de chocolat</a:t>
              </a:r>
            </a:p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1,29 $ + taxes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EC2AC96-037A-8F4F-B597-490A6884CF47}"/>
                </a:ext>
              </a:extLst>
            </p:cNvPr>
            <p:cNvSpPr txBox="1"/>
            <p:nvPr/>
          </p:nvSpPr>
          <p:spPr>
            <a:xfrm>
              <a:off x="7024757" y="5152836"/>
              <a:ext cx="1362154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Biscuits Oreo</a:t>
              </a:r>
            </a:p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5,29 $ + taxes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3CD9C6B-C67F-0C42-9546-86F5F92402D2}"/>
                </a:ext>
              </a:extLst>
            </p:cNvPr>
            <p:cNvSpPr txBox="1"/>
            <p:nvPr/>
          </p:nvSpPr>
          <p:spPr>
            <a:xfrm>
              <a:off x="5348492" y="2686705"/>
              <a:ext cx="1961647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Brownies </a:t>
              </a:r>
            </a:p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Fiber 1 (5)</a:t>
              </a:r>
            </a:p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4,29 $ + taxes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BE7BB95-D1C5-E04A-8DFD-5D31BF51CD21}"/>
                </a:ext>
              </a:extLst>
            </p:cNvPr>
            <p:cNvSpPr txBox="1"/>
            <p:nvPr/>
          </p:nvSpPr>
          <p:spPr>
            <a:xfrm>
              <a:off x="379166" y="5179898"/>
              <a:ext cx="1927204" cy="5847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Thé glacé Nestea</a:t>
              </a:r>
            </a:p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2,99 $ + taxes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E03E159-4CAA-7C4C-B75F-6C7F14974D66}"/>
                </a:ext>
              </a:extLst>
            </p:cNvPr>
            <p:cNvSpPr txBox="1"/>
            <p:nvPr/>
          </p:nvSpPr>
          <p:spPr>
            <a:xfrm>
              <a:off x="2564032" y="4899873"/>
              <a:ext cx="1876459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>
                  <a:latin typeface="Calibri"/>
                  <a:ea typeface="MS PGothic"/>
                  <a:cs typeface="Calibri"/>
                </a:rPr>
                <a:t>Algue rôtie coréenne</a:t>
              </a:r>
            </a:p>
            <a:p>
              <a:pPr algn="ctr"/>
              <a:r>
                <a:rPr lang="fr-CA" sz="1600" b="1">
                  <a:latin typeface="Calibri"/>
                  <a:ea typeface="MS PGothic"/>
                  <a:cs typeface="Calibri"/>
                </a:rPr>
                <a:t>1,99 $ + taxes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8644C2-F32A-B34B-A0AD-9E6AF4BA62E4}"/>
                </a:ext>
              </a:extLst>
            </p:cNvPr>
            <p:cNvSpPr txBox="1"/>
            <p:nvPr/>
          </p:nvSpPr>
          <p:spPr>
            <a:xfrm>
              <a:off x="3704518" y="2627764"/>
              <a:ext cx="1734044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Compote de pommes</a:t>
              </a:r>
            </a:p>
            <a:p>
              <a:pPr algn="ctr"/>
              <a:r>
                <a:rPr lang="fr-CA" sz="1600" b="1">
                  <a:latin typeface="Calibri" panose="020F0502020204030204" pitchFamily="34" charset="0"/>
                  <a:cs typeface="Calibri" panose="020F0502020204030204" pitchFamily="34" charset="0"/>
                </a:rPr>
                <a:t>3,29 $ + taxes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02B4AFA-3CEB-5449-A528-0EA16B968895}"/>
                </a:ext>
              </a:extLst>
            </p:cNvPr>
            <p:cNvSpPr txBox="1"/>
            <p:nvPr/>
          </p:nvSpPr>
          <p:spPr>
            <a:xfrm>
              <a:off x="4698153" y="5200456"/>
              <a:ext cx="1876459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r-CA" sz="1600" b="1">
                  <a:latin typeface="Calibri"/>
                  <a:ea typeface="MS PGothic"/>
                  <a:cs typeface="Calibri"/>
                </a:rPr>
                <a:t>Maïs soufflé </a:t>
              </a:r>
            </a:p>
            <a:p>
              <a:pPr algn="ctr"/>
              <a:r>
                <a:rPr lang="fr-CA" sz="1600" b="1">
                  <a:latin typeface="Calibri"/>
                  <a:ea typeface="MS PGothic"/>
                  <a:cs typeface="Calibri"/>
                </a:rPr>
                <a:t>(100 grammes)</a:t>
              </a:r>
            </a:p>
            <a:p>
              <a:pPr algn="ctr"/>
              <a:r>
                <a:rPr lang="fr-CA" sz="1600" b="1">
                  <a:latin typeface="Calibri"/>
                  <a:ea typeface="MS PGothic"/>
                  <a:cs typeface="Calibri"/>
                </a:rPr>
                <a:t>4,69 $ + taxes</a:t>
              </a:r>
            </a:p>
          </p:txBody>
        </p:sp>
        <p:pic>
          <p:nvPicPr>
            <p:cNvPr id="37" name="Picture 36" descr="Timeline&#10;&#10;Description automatically generated with medium confidence">
              <a:extLst>
                <a:ext uri="{FF2B5EF4-FFF2-40B4-BE49-F238E27FC236}">
                  <a16:creationId xmlns:a16="http://schemas.microsoft.com/office/drawing/2014/main" id="{23DD9BF4-07B4-A74D-BD4E-1EE9257C3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4860" y="3507038"/>
              <a:ext cx="2321392" cy="1392835"/>
            </a:xfrm>
            <a:prstGeom prst="rect">
              <a:avLst/>
            </a:prstGeom>
          </p:spPr>
        </p:pic>
        <p:pic>
          <p:nvPicPr>
            <p:cNvPr id="38" name="Picture 37" descr="A picture containing company name&#10;&#10;Description automatically generated">
              <a:extLst>
                <a:ext uri="{FF2B5EF4-FFF2-40B4-BE49-F238E27FC236}">
                  <a16:creationId xmlns:a16="http://schemas.microsoft.com/office/drawing/2014/main" id="{D4C6A404-3698-C442-AA9C-41A8E6760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88644" y="1245439"/>
              <a:ext cx="1481341" cy="1459449"/>
            </a:xfrm>
            <a:prstGeom prst="rect">
              <a:avLst/>
            </a:prstGeom>
          </p:spPr>
        </p:pic>
        <p:pic>
          <p:nvPicPr>
            <p:cNvPr id="39" name="Picture 3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51016A6-2EF6-4745-BA3E-513CD2F5E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85424" y="3422643"/>
              <a:ext cx="1475945" cy="1891055"/>
            </a:xfrm>
            <a:prstGeom prst="rect">
              <a:avLst/>
            </a:prstGeom>
          </p:spPr>
        </p:pic>
        <p:pic>
          <p:nvPicPr>
            <p:cNvPr id="40" name="Picture 3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C27EE1C-FECA-714D-A9B9-A6DD3D384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29758" y="1665532"/>
              <a:ext cx="2050957" cy="993856"/>
            </a:xfrm>
            <a:prstGeom prst="rect">
              <a:avLst/>
            </a:prstGeom>
          </p:spPr>
        </p:pic>
        <p:pic>
          <p:nvPicPr>
            <p:cNvPr id="41" name="Picture 40" descr="A picture containing text, sweet, sign&#10;&#10;Description automatically generated">
              <a:extLst>
                <a:ext uri="{FF2B5EF4-FFF2-40B4-BE49-F238E27FC236}">
                  <a16:creationId xmlns:a16="http://schemas.microsoft.com/office/drawing/2014/main" id="{7CB0E681-4606-BA48-AAD5-F30EE7838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7802" y="1357613"/>
              <a:ext cx="1379291" cy="1109121"/>
            </a:xfrm>
            <a:prstGeom prst="rect">
              <a:avLst/>
            </a:prstGeom>
          </p:spPr>
        </p:pic>
        <p:pic>
          <p:nvPicPr>
            <p:cNvPr id="42" name="Picture 41" descr="Text&#10;&#10;Description automatically generated">
              <a:extLst>
                <a:ext uri="{FF2B5EF4-FFF2-40B4-BE49-F238E27FC236}">
                  <a16:creationId xmlns:a16="http://schemas.microsoft.com/office/drawing/2014/main" id="{836116D7-383D-1047-A06D-84FB51B74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74015" y="1842416"/>
              <a:ext cx="1529995" cy="650248"/>
            </a:xfrm>
            <a:prstGeom prst="rect">
              <a:avLst/>
            </a:prstGeom>
          </p:spPr>
        </p:pic>
        <p:pic>
          <p:nvPicPr>
            <p:cNvPr id="43" name="Picture 42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7D21D281-B603-9D42-AE37-D57C27A65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593" y="3215054"/>
              <a:ext cx="1067622" cy="19854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5164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A3AE9-DEED-4426-B3E4-990E11FEF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Magasinage en ligne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F64E2-9D1B-4FDF-9312-4198F0B26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pic>
        <p:nvPicPr>
          <p:cNvPr id="1026" name="Picture 2" descr="Mon panier | RepliDoc">
            <a:extLst>
              <a:ext uri="{FF2B5EF4-FFF2-40B4-BE49-F238E27FC236}">
                <a16:creationId xmlns:a16="http://schemas.microsoft.com/office/drawing/2014/main" id="{370AFB8E-4051-4D6A-9BA7-F2916A728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7" y="1800795"/>
            <a:ext cx="34004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625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8C323-794E-451A-930A-365DD740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Comment calculer les taxes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78614-6A4B-4DDE-A0D1-DA89C908B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/>
              <a:t>Produits taxables : aliments transformés, friandises, aliments emballés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53D264-D036-41DB-A16D-EF07849FC575}"/>
              </a:ext>
            </a:extLst>
          </p:cNvPr>
          <p:cNvSpPr txBox="1">
            <a:spLocks/>
          </p:cNvSpPr>
          <p:nvPr/>
        </p:nvSpPr>
        <p:spPr bwMode="auto">
          <a:xfrm>
            <a:off x="3636358" y="3106035"/>
            <a:ext cx="4024876" cy="290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477E27"/>
              </a:buClr>
              <a:buChar char="•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477E27"/>
              </a:buClr>
              <a:buChar char="–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477E27"/>
              </a:buClr>
              <a:buChar char="•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477E27"/>
              </a:buClr>
              <a:buChar char="–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477E27"/>
              </a:buClr>
              <a:buChar char="»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477E27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477E27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477E27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477E27"/>
              </a:buClr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r-CA" sz="1800" b="1">
                <a:cs typeface="Calibri"/>
              </a:rPr>
              <a:t>Voulez-vous vraiment payer 13 % de plus pour les produits suivants?</a:t>
            </a:r>
          </a:p>
          <a:p>
            <a:r>
              <a:rPr lang="fr-CA" sz="1800">
                <a:cs typeface="Calibri"/>
              </a:rPr>
              <a:t>Pizza surgelée</a:t>
            </a:r>
          </a:p>
          <a:p>
            <a:r>
              <a:rPr lang="fr-CA" sz="1800">
                <a:cs typeface="Calibri"/>
              </a:rPr>
              <a:t>Boisson gazeuse</a:t>
            </a:r>
          </a:p>
          <a:p>
            <a:r>
              <a:rPr lang="fr-CA" sz="1800">
                <a:cs typeface="Calibri"/>
              </a:rPr>
              <a:t>Croustilles</a:t>
            </a:r>
          </a:p>
          <a:p>
            <a:r>
              <a:rPr lang="fr-CA" sz="1800">
                <a:cs typeface="Calibri"/>
              </a:rPr>
              <a:t>Biscuits</a:t>
            </a:r>
          </a:p>
          <a:p>
            <a:r>
              <a:rPr lang="fr-CA" sz="1800">
                <a:cs typeface="Calibri"/>
              </a:rPr>
              <a:t>Tranches de fromage</a:t>
            </a:r>
          </a:p>
          <a:p>
            <a:r>
              <a:rPr lang="fr-CA" sz="1800">
                <a:cs typeface="Calibri"/>
              </a:rPr>
              <a:t>Etc.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CCAA1E-FB0B-402C-8DE9-0D5E59BA2E32}"/>
              </a:ext>
            </a:extLst>
          </p:cNvPr>
          <p:cNvSpPr txBox="1"/>
          <p:nvPr/>
        </p:nvSpPr>
        <p:spPr>
          <a:xfrm>
            <a:off x="2733581" y="2112202"/>
            <a:ext cx="4831898" cy="7155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2100" b="1">
                <a:solidFill>
                  <a:srgbClr val="005954"/>
                </a:solidFill>
                <a:cs typeface="Calibri"/>
              </a:rPr>
              <a:t>Conseil d’expert : </a:t>
            </a:r>
            <a:br>
              <a:rPr lang="fr-CA" sz="2100" b="1">
                <a:solidFill>
                  <a:srgbClr val="005954"/>
                </a:solidFill>
                <a:cs typeface="Calibri"/>
              </a:rPr>
            </a:br>
            <a:r>
              <a:rPr lang="fr-CA" sz="2100">
                <a:solidFill>
                  <a:srgbClr val="005954"/>
                </a:solidFill>
                <a:cs typeface="Calibri"/>
              </a:rPr>
              <a:t>Posez-vous la question suivante : « En ai-je vraiment besoin? »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1A5EC0-AEE6-4DF8-9677-855F875F3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750" y="1873217"/>
            <a:ext cx="1201041" cy="106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1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C75ABC45-703E-4857-B751-96F66A99F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33400"/>
            <a:ext cx="7923212" cy="685800"/>
          </a:xfrm>
        </p:spPr>
        <p:txBody>
          <a:bodyPr/>
          <a:lstStyle/>
          <a:p>
            <a:pPr eaLnBrk="1" hangingPunct="1"/>
            <a:r>
              <a:rPr lang="fr-CA">
                <a:solidFill>
                  <a:srgbClr val="005954"/>
                </a:solidFill>
                <a:latin typeface="Open Sans"/>
                <a:ea typeface="MS PGothic"/>
              </a:rPr>
              <a:t>Le programme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DCE09169-3831-4481-AC7D-22AA60ECE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412875"/>
            <a:ext cx="7923212" cy="417671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r-CA" dirty="0"/>
              <a:t>1. Remue-méninges : tableau SVA</a:t>
            </a:r>
          </a:p>
          <a:p>
            <a:pPr marL="0" indent="0">
              <a:buNone/>
            </a:pPr>
            <a:r>
              <a:rPr lang="fr-CA" dirty="0"/>
              <a:t>2. Nommez la pièce</a:t>
            </a:r>
          </a:p>
          <a:p>
            <a:pPr marL="0" indent="0">
              <a:buNone/>
            </a:pPr>
            <a:r>
              <a:rPr lang="fr-CA" dirty="0"/>
              <a:t>3. Trouvez l’erreur</a:t>
            </a:r>
          </a:p>
          <a:p>
            <a:pPr marL="0" indent="0">
              <a:buNone/>
            </a:pPr>
            <a:r>
              <a:rPr lang="fr-CA" dirty="0"/>
              <a:t>4. Épicerie et magasinage virtuels</a:t>
            </a:r>
          </a:p>
          <a:p>
            <a:pPr marL="0" indent="0">
              <a:buNone/>
            </a:pPr>
            <a:r>
              <a:rPr lang="fr-CA" dirty="0"/>
              <a:t>5. Le juste prix</a:t>
            </a:r>
          </a:p>
          <a:p>
            <a:pPr marL="0" indent="0">
              <a:buNone/>
            </a:pPr>
            <a:endParaRPr lang="en-US" altLang="en-US" dirty="0">
              <a:ea typeface="MS PGothic"/>
            </a:endParaRPr>
          </a:p>
        </p:txBody>
      </p:sp>
      <p:cxnSp>
        <p:nvCxnSpPr>
          <p:cNvPr id="14340" name="Straight Connector 2">
            <a:extLst>
              <a:ext uri="{FF2B5EF4-FFF2-40B4-BE49-F238E27FC236}">
                <a16:creationId xmlns:a16="http://schemas.microsoft.com/office/drawing/2014/main" id="{CDAA092F-49F5-4EBE-A045-4113BA971B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2925" y="1125538"/>
            <a:ext cx="7848600" cy="0"/>
          </a:xfrm>
          <a:prstGeom prst="line">
            <a:avLst/>
          </a:prstGeom>
          <a:noFill/>
          <a:ln w="38100" algn="ctr">
            <a:solidFill>
              <a:srgbClr val="FDCE3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53BA4-EE0A-4B15-9C5F-31B4FB292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Comment calculer les taxes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72D151-375A-41C0-BC1D-D01FF145EA6D}"/>
                  </a:ext>
                </a:extLst>
              </p:cNvPr>
              <p:cNvSpPr txBox="1"/>
              <p:nvPr/>
            </p:nvSpPr>
            <p:spPr>
              <a:xfrm>
                <a:off x="4025008" y="1131394"/>
                <a:ext cx="4366517" cy="86946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Calibri"/>
                      </a:rPr>
                      <m:t>𝟏𝟑</m:t>
                    </m:r>
                    <m:r>
                      <a:rPr lang="fr-CA" sz="3600" b="1" i="1" smtClean="0">
                        <a:latin typeface="Cambria Math"/>
                        <a:cs typeface="Calibri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Calibri"/>
                      </a:rPr>
                      <m:t>%=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Calibri"/>
                          </a:rPr>
                          <m:t>𝟏𝟑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Calibri"/>
                          </a:rPr>
                          <m:t>𝟏𝟎𝟎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Calibri"/>
                      </a:rPr>
                      <m:t>𝟎</m:t>
                    </m:r>
                    <m:r>
                      <a:rPr lang="fr-CA" sz="3600" b="1" i="1" smtClean="0">
                        <a:latin typeface="Cambria Math"/>
                        <a:cs typeface="Calibri"/>
                      </a:rPr>
                      <m:t>,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Calibri"/>
                      </a:rPr>
                      <m:t>𝟏𝟑</m:t>
                    </m:r>
                  </m:oMath>
                </a14:m>
                <a:r>
                  <a:rPr lang="fr-CA" b="1" dirty="0">
                    <a:cs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972D151-375A-41C0-BC1D-D01FF145E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5008" y="1131394"/>
                <a:ext cx="4366517" cy="86946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36A9C9A-9DF2-48AA-A935-7BC309AB2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85" y="2112249"/>
            <a:ext cx="2203605" cy="21335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19841F-44E4-4D94-B01C-937ACBBB3827}"/>
              </a:ext>
            </a:extLst>
          </p:cNvPr>
          <p:cNvSpPr txBox="1"/>
          <p:nvPr/>
        </p:nvSpPr>
        <p:spPr>
          <a:xfrm>
            <a:off x="483185" y="4245775"/>
            <a:ext cx="2203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800" b="1"/>
              <a:t>Pizza surgelée</a:t>
            </a:r>
          </a:p>
          <a:p>
            <a:pPr algn="ctr"/>
            <a:r>
              <a:rPr lang="fr-CA" sz="1800" b="1"/>
              <a:t>8,99 $ + taxes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8C8086-6E1D-4602-8748-65BF6BC7EE2F}"/>
                  </a:ext>
                </a:extLst>
              </p:cNvPr>
              <p:cNvSpPr txBox="1"/>
              <p:nvPr/>
            </p:nvSpPr>
            <p:spPr>
              <a:xfrm>
                <a:off x="3051425" y="2135765"/>
                <a:ext cx="562503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800" dirty="0">
                    <a:solidFill>
                      <a:srgbClr val="005954"/>
                    </a:solidFill>
                  </a:rPr>
                  <a:t>Première étape : Pour connaître le </a:t>
                </a:r>
                <a:r>
                  <a:rPr lang="fr-CA" sz="1800" b="1" dirty="0">
                    <a:solidFill>
                      <a:srgbClr val="005954"/>
                    </a:solidFill>
                  </a:rPr>
                  <a:t>montant des taxes</a:t>
                </a:r>
                <a:r>
                  <a:rPr lang="fr-CA" sz="1800" dirty="0">
                    <a:solidFill>
                      <a:srgbClr val="005954"/>
                    </a:solidFill>
                  </a:rPr>
                  <a:t>, multipliez le coût de l’article par 0,13 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fr-CA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99</m:t>
                      </m:r>
                      <m:r>
                        <a:rPr lang="fr-CA" b="0" i="1" smtClean="0">
                          <a:latin typeface="Cambria Math"/>
                        </a:rPr>
                        <m:t> $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×0</m:t>
                      </m:r>
                      <m:r>
                        <a:rPr lang="fr-CA" b="0" i="1" smtClean="0">
                          <a:latin typeface="Cambria Math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13=1</m:t>
                      </m:r>
                      <m:r>
                        <a:rPr lang="fr-CA" b="0" i="1" smtClean="0">
                          <a:latin typeface="Cambria Math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1687</m:t>
                      </m:r>
                      <m:r>
                        <a:rPr lang="fr-CA" b="0" i="1" smtClean="0">
                          <a:latin typeface="Cambria Math"/>
                          <a:ea typeface="Cambria Math" panose="02040503050406030204" pitchFamily="18" charset="0"/>
                        </a:rPr>
                        <m:t> $</m:t>
                      </m:r>
                    </m:oMath>
                  </m:oMathPara>
                </a14:m>
                <a:endParaRPr lang="fr-CA" sz="1800" dirty="0">
                  <a:solidFill>
                    <a:srgbClr val="005954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38C8086-6E1D-4602-8748-65BF6BC7E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425" y="2135765"/>
                <a:ext cx="5625031" cy="1015663"/>
              </a:xfrm>
              <a:prstGeom prst="rect">
                <a:avLst/>
              </a:prstGeom>
              <a:blipFill rotWithShape="1">
                <a:blip r:embed="rId5"/>
                <a:stretch>
                  <a:fillRect l="-976" t="-2994" b="-179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B71211-79E3-442F-B1DD-A052722F83DF}"/>
                  </a:ext>
                </a:extLst>
              </p:cNvPr>
              <p:cNvSpPr txBox="1"/>
              <p:nvPr/>
            </p:nvSpPr>
            <p:spPr>
              <a:xfrm>
                <a:off x="3051423" y="3447739"/>
                <a:ext cx="5625031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800" dirty="0">
                    <a:solidFill>
                      <a:srgbClr val="005954"/>
                    </a:solidFill>
                  </a:rPr>
                  <a:t>Deuxième étape : Pour calculer le </a:t>
                </a:r>
                <a:r>
                  <a:rPr lang="fr-CA" sz="1800" b="1" dirty="0">
                    <a:solidFill>
                      <a:srgbClr val="005954"/>
                    </a:solidFill>
                  </a:rPr>
                  <a:t>sous-total</a:t>
                </a:r>
                <a:r>
                  <a:rPr lang="fr-CA" sz="1800" dirty="0">
                    <a:solidFill>
                      <a:srgbClr val="005954"/>
                    </a:solidFill>
                  </a:rPr>
                  <a:t>, additionnez le montant des taxes et le coût de l’article 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fr-CA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99</m:t>
                      </m:r>
                      <m:r>
                        <a:rPr lang="fr-CA" b="0" i="1" smtClean="0">
                          <a:latin typeface="Cambria Math"/>
                        </a:rPr>
                        <m:t> $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fr-CA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1687</m:t>
                      </m:r>
                      <m:r>
                        <a:rPr lang="fr-CA" b="0" i="1" smtClean="0">
                          <a:latin typeface="Cambria Math"/>
                        </a:rPr>
                        <m:t> $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</m:t>
                      </m:r>
                      <m:r>
                        <a:rPr lang="fr-CA" b="0" i="1" smtClean="0">
                          <a:latin typeface="Cambria Math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1587</m:t>
                      </m:r>
                      <m:r>
                        <a:rPr lang="fr-CA" b="0" i="1" smtClean="0">
                          <a:latin typeface="Cambria Math"/>
                          <a:ea typeface="Cambria Math" panose="02040503050406030204" pitchFamily="18" charset="0"/>
                        </a:rPr>
                        <m:t> $</m:t>
                      </m:r>
                    </m:oMath>
                  </m:oMathPara>
                </a14:m>
                <a:endParaRPr lang="fr-CA" sz="1800" dirty="0">
                  <a:solidFill>
                    <a:srgbClr val="005954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6B71211-79E3-442F-B1DD-A052722F8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423" y="3447739"/>
                <a:ext cx="5625031" cy="1292662"/>
              </a:xfrm>
              <a:prstGeom prst="rect">
                <a:avLst/>
              </a:prstGeom>
              <a:blipFill rotWithShape="1">
                <a:blip r:embed="rId6"/>
                <a:stretch>
                  <a:fillRect l="-976" t="-2358" b="-1415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EC8AFE5-A102-4D98-8498-AB980F75E0E9}"/>
                  </a:ext>
                </a:extLst>
              </p:cNvPr>
              <p:cNvSpPr txBox="1"/>
              <p:nvPr/>
            </p:nvSpPr>
            <p:spPr>
              <a:xfrm>
                <a:off x="3051423" y="4759713"/>
                <a:ext cx="562503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800" dirty="0">
                    <a:solidFill>
                      <a:srgbClr val="005954"/>
                    </a:solidFill>
                  </a:rPr>
                  <a:t>Troisième étape : Arrondissez le sous-total au centième 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  <m:r>
                        <a:rPr lang="fr-CA" b="0" i="1" smtClean="0">
                          <a:latin typeface="Cambria Math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1587</m:t>
                      </m:r>
                      <m:r>
                        <a:rPr lang="fr-CA" b="0" i="1" smtClean="0">
                          <a:latin typeface="Cambria Math"/>
                          <a:ea typeface="Cambria Math" panose="02040503050406030204" pitchFamily="18" charset="0"/>
                        </a:rPr>
                        <m:t> $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CA" b="0" i="1" smtClean="0">
                          <a:latin typeface="Cambria Math"/>
                          <a:ea typeface="Cambria Math" panose="02040503050406030204" pitchFamily="18" charset="0"/>
                        </a:rPr>
                        <m:t>𝑜𝑢</m:t>
                      </m:r>
                      <m:r>
                        <a:rPr lang="fr-CA" b="0" i="1" smtClean="0">
                          <a:latin typeface="Cambria Math"/>
                          <a:ea typeface="Cambria Math" panose="02040503050406030204" pitchFamily="18" charset="0"/>
                        </a:rPr>
                        <m:t> 10,16 $</m:t>
                      </m:r>
                    </m:oMath>
                  </m:oMathPara>
                </a14:m>
                <a:endParaRPr lang="fr-CA" sz="1800" dirty="0">
                  <a:solidFill>
                    <a:srgbClr val="005954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EC8AFE5-A102-4D98-8498-AB980F75E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423" y="4759713"/>
                <a:ext cx="5625031" cy="1015663"/>
              </a:xfrm>
              <a:prstGeom prst="rect">
                <a:avLst/>
              </a:prstGeom>
              <a:blipFill rotWithShape="1">
                <a:blip r:embed="rId7"/>
                <a:stretch>
                  <a:fillRect l="-976" t="-3012" b="-2410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68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mond 4">
            <a:extLst>
              <a:ext uri="{FF2B5EF4-FFF2-40B4-BE49-F238E27FC236}">
                <a16:creationId xmlns:a16="http://schemas.microsoft.com/office/drawing/2014/main" id="{BE724D8E-2928-4AB6-86DE-73ACC88F79F6}"/>
              </a:ext>
            </a:extLst>
          </p:cNvPr>
          <p:cNvSpPr/>
          <p:nvPr/>
        </p:nvSpPr>
        <p:spPr bwMode="auto">
          <a:xfrm>
            <a:off x="1944276" y="457133"/>
            <a:ext cx="5116530" cy="5039573"/>
          </a:xfrm>
          <a:prstGeom prst="diamond">
            <a:avLst/>
          </a:prstGeom>
          <a:solidFill>
            <a:srgbClr val="98020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EC2070-53BE-4227-B9DC-42BE1413455C}"/>
              </a:ext>
            </a:extLst>
          </p:cNvPr>
          <p:cNvSpPr txBox="1"/>
          <p:nvPr/>
        </p:nvSpPr>
        <p:spPr>
          <a:xfrm>
            <a:off x="2795957" y="1919368"/>
            <a:ext cx="3413169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auhaus 93" panose="04030905020B02020C02" pitchFamily="82" charset="0"/>
              </a:rPr>
              <a:t>Le Juste Prix</a:t>
            </a:r>
          </a:p>
        </p:txBody>
      </p:sp>
    </p:spTree>
    <p:extLst>
      <p:ext uri="{BB962C8B-B14F-4D97-AF65-F5344CB8AC3E}">
        <p14:creationId xmlns:p14="http://schemas.microsoft.com/office/powerpoint/2010/main" val="67404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2A02D2E-BE6C-440F-A410-E25DB743CE1C}"/>
              </a:ext>
            </a:extLst>
          </p:cNvPr>
          <p:cNvSpPr txBox="1"/>
          <p:nvPr/>
        </p:nvSpPr>
        <p:spPr>
          <a:xfrm>
            <a:off x="1130633" y="4765486"/>
            <a:ext cx="2054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/>
              <a:t>Pepsi</a:t>
            </a:r>
          </a:p>
          <a:p>
            <a:pPr algn="ctr"/>
            <a:r>
              <a:rPr lang="fr-CA" sz="2400" b="1"/>
              <a:t>2 pour 6,00 $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1899B2-13E1-4F2C-BD8B-D46F93FEB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902" y="1720841"/>
            <a:ext cx="1514686" cy="2991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C3935B-8C56-4ED1-839A-9EE6C96F6CB9}"/>
              </a:ext>
            </a:extLst>
          </p:cNvPr>
          <p:cNvSpPr txBox="1"/>
          <p:nvPr/>
        </p:nvSpPr>
        <p:spPr>
          <a:xfrm>
            <a:off x="5832485" y="4733095"/>
            <a:ext cx="1951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/>
              <a:t>Boisson gazeuse</a:t>
            </a:r>
          </a:p>
          <a:p>
            <a:pPr algn="ctr"/>
            <a:r>
              <a:rPr lang="fr-CA" sz="2400" b="1"/>
              <a:t>1 pour 2,50 $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187EF2-174E-4E3A-9DC9-B57033BFE735}"/>
              </a:ext>
            </a:extLst>
          </p:cNvPr>
          <p:cNvSpPr txBox="1"/>
          <p:nvPr/>
        </p:nvSpPr>
        <p:spPr>
          <a:xfrm>
            <a:off x="269522" y="526157"/>
            <a:ext cx="2565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EA7224"/>
                </a:solidFill>
              </a:rPr>
              <a:t>Produits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46E3A0-6FC2-4ACE-BA8F-4D7DF8755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22" y="1853259"/>
            <a:ext cx="1467055" cy="2791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6342F2-1AA7-4BF0-96FC-9185735A0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261" y="1853259"/>
            <a:ext cx="1467055" cy="2791215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2C7DADFD-257A-4644-8636-708D688BF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2611" y="631862"/>
            <a:ext cx="1211267" cy="1211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22F1DE-4A94-4463-9279-F9D3B161B7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93" t="2452" r="3091" b="4159"/>
          <a:stretch/>
        </p:blipFill>
        <p:spPr>
          <a:xfrm>
            <a:off x="3913993" y="0"/>
            <a:ext cx="1316014" cy="130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4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2A02D2E-BE6C-440F-A410-E25DB743CE1C}"/>
              </a:ext>
            </a:extLst>
          </p:cNvPr>
          <p:cNvSpPr txBox="1"/>
          <p:nvPr/>
        </p:nvSpPr>
        <p:spPr>
          <a:xfrm>
            <a:off x="1259632" y="4932453"/>
            <a:ext cx="2054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/>
              <a:t>Lait (4 l)</a:t>
            </a:r>
          </a:p>
          <a:p>
            <a:pPr algn="ctr"/>
            <a:r>
              <a:rPr lang="fr-CA" sz="2400" b="1"/>
              <a:t>7,99 $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C3935B-8C56-4ED1-839A-9EE6C96F6CB9}"/>
              </a:ext>
            </a:extLst>
          </p:cNvPr>
          <p:cNvSpPr txBox="1"/>
          <p:nvPr/>
        </p:nvSpPr>
        <p:spPr>
          <a:xfrm>
            <a:off x="6148872" y="4869160"/>
            <a:ext cx="1951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/>
              <a:t>Lait (1 l)</a:t>
            </a:r>
          </a:p>
          <a:p>
            <a:pPr algn="ctr"/>
            <a:r>
              <a:rPr lang="fr-CA" b="1"/>
              <a:t>3,05 $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187EF2-174E-4E3A-9DC9-B57033BFE735}"/>
              </a:ext>
            </a:extLst>
          </p:cNvPr>
          <p:cNvSpPr txBox="1"/>
          <p:nvPr/>
        </p:nvSpPr>
        <p:spPr>
          <a:xfrm>
            <a:off x="321835" y="199397"/>
            <a:ext cx="2098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EA7224"/>
                </a:solidFill>
              </a:rPr>
              <a:t>Produits</a:t>
            </a:r>
          </a:p>
        </p:txBody>
      </p:sp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2C7DADFD-257A-4644-8636-708D688BF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4422" y="431766"/>
            <a:ext cx="1211267" cy="1211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8C9782-E734-445F-BC7F-278FD2A28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3" y="1525050"/>
            <a:ext cx="1951520" cy="33883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468F4E-2078-48E6-B8A3-A80EDCF8C0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91" t="2719" b="2116"/>
          <a:stretch/>
        </p:blipFill>
        <p:spPr>
          <a:xfrm>
            <a:off x="6597005" y="2187910"/>
            <a:ext cx="1055255" cy="2520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3FABEB-F8EF-49B3-BF17-1952D96A86EE}"/>
              </a:ext>
            </a:extLst>
          </p:cNvPr>
          <p:cNvSpPr txBox="1"/>
          <p:nvPr/>
        </p:nvSpPr>
        <p:spPr>
          <a:xfrm>
            <a:off x="3718519" y="2789437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>
                <a:solidFill>
                  <a:srgbClr val="005954"/>
                </a:solidFill>
              </a:rPr>
              <a:t>Conseil d’expert :</a:t>
            </a:r>
          </a:p>
          <a:p>
            <a:r>
              <a:rPr lang="fr-CA" sz="2000" b="1">
                <a:solidFill>
                  <a:srgbClr val="005954"/>
                </a:solidFill>
              </a:rPr>
              <a:t>Acheter en gros!</a:t>
            </a:r>
          </a:p>
          <a:p>
            <a:r>
              <a:rPr lang="fr-CA" sz="2000">
                <a:solidFill>
                  <a:srgbClr val="005954"/>
                </a:solidFill>
              </a:rPr>
              <a:t>On paie </a:t>
            </a:r>
            <a:r>
              <a:rPr lang="fr-CA" sz="2000" i="1">
                <a:solidFill>
                  <a:srgbClr val="005954"/>
                </a:solidFill>
              </a:rPr>
              <a:t>habituellement</a:t>
            </a:r>
            <a:r>
              <a:rPr lang="fr-CA" sz="2000">
                <a:solidFill>
                  <a:srgbClr val="005954"/>
                </a:solidFill>
              </a:rPr>
              <a:t> moins pour un produit lorsqu’on l’achète en grande quantité.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CE4DD6-FD16-4EE0-9F20-8F0C2450F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3507" y="1770915"/>
            <a:ext cx="1201041" cy="10633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198F4D-1D16-42AD-AB1F-E5FBA294A4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93" t="2452" r="3091" b="4159"/>
          <a:stretch/>
        </p:blipFill>
        <p:spPr>
          <a:xfrm>
            <a:off x="3913993" y="0"/>
            <a:ext cx="1316014" cy="130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2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C7E0C1B-C8A8-4635-BED7-98DC9F465168}"/>
              </a:ext>
            </a:extLst>
          </p:cNvPr>
          <p:cNvSpPr txBox="1"/>
          <p:nvPr/>
        </p:nvSpPr>
        <p:spPr>
          <a:xfrm>
            <a:off x="282696" y="3029190"/>
            <a:ext cx="294608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800" b="1"/>
              <a:t>Forfait Wonder Woman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800" b="1"/>
              <a:t>Nouvelle roue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800" b="1"/>
              <a:t>Nettoyage du vélo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800" b="1"/>
              <a:t>Nouvelle chaîne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800" b="1"/>
              <a:t>Polissage des roues</a:t>
            </a:r>
          </a:p>
          <a:p>
            <a:pPr algn="ctr"/>
            <a:r>
              <a:rPr lang="fr-CA" sz="2000" b="1">
                <a:solidFill>
                  <a:srgbClr val="EA7224"/>
                </a:solidFill>
              </a:rPr>
              <a:t>85,00 $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900D91-063E-49B5-A824-1BD04BE38BEE}"/>
              </a:ext>
            </a:extLst>
          </p:cNvPr>
          <p:cNvSpPr txBox="1"/>
          <p:nvPr/>
        </p:nvSpPr>
        <p:spPr>
          <a:xfrm>
            <a:off x="6535054" y="3012167"/>
            <a:ext cx="2272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800" b="1"/>
              <a:t>Forfait Deadpool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800" b="1"/>
              <a:t>Nouvelle roue</a:t>
            </a:r>
          </a:p>
          <a:p>
            <a:pPr algn="ctr"/>
            <a:r>
              <a:rPr lang="fr-CA" sz="2000" b="1">
                <a:solidFill>
                  <a:srgbClr val="EA7224"/>
                </a:solidFill>
              </a:rPr>
              <a:t>10,00 $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F72269-4411-4B12-8411-D36638054959}"/>
              </a:ext>
            </a:extLst>
          </p:cNvPr>
          <p:cNvSpPr txBox="1"/>
          <p:nvPr/>
        </p:nvSpPr>
        <p:spPr>
          <a:xfrm>
            <a:off x="1124515" y="5067301"/>
            <a:ext cx="3447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05A55"/>
                </a:solidFill>
              </a:rPr>
              <a:t>De quoi faut-il tenir compte?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0D66BA-D525-44AA-A644-05C7EC6D3266}"/>
              </a:ext>
            </a:extLst>
          </p:cNvPr>
          <p:cNvSpPr txBox="1"/>
          <p:nvPr/>
        </p:nvSpPr>
        <p:spPr>
          <a:xfrm>
            <a:off x="5394960" y="5128855"/>
            <a:ext cx="378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solidFill>
                  <a:srgbClr val="005A55"/>
                </a:solidFill>
              </a:rPr>
              <a:t>De quoi ai-je </a:t>
            </a:r>
            <a:r>
              <a:rPr lang="fr-CA" sz="2400" b="1" dirty="0">
                <a:solidFill>
                  <a:srgbClr val="EA7224"/>
                </a:solidFill>
              </a:rPr>
              <a:t>besoin</a:t>
            </a:r>
            <a:r>
              <a:rPr lang="fr-CA" sz="2400" b="1" dirty="0">
                <a:solidFill>
                  <a:srgbClr val="005A55"/>
                </a:solidFill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7715A6-E233-41AF-9C9A-CA3BE1BB9106}"/>
              </a:ext>
            </a:extLst>
          </p:cNvPr>
          <p:cNvSpPr txBox="1"/>
          <p:nvPr/>
        </p:nvSpPr>
        <p:spPr>
          <a:xfrm>
            <a:off x="299962" y="261939"/>
            <a:ext cx="2138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solidFill>
                  <a:srgbClr val="EA7224"/>
                </a:solidFill>
              </a:rPr>
              <a:t>Services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A5684CC-0290-477F-B4CC-CE305019B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63" y="4975572"/>
            <a:ext cx="824553" cy="8377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197C94-D49C-4C1A-A12F-F265D6E5B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59" y="1274275"/>
            <a:ext cx="1504158" cy="16069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41BD0-0B3F-4D8B-9739-C80D089A6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924" y="1260262"/>
            <a:ext cx="1448103" cy="16349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FFB248-F4F0-4563-BC81-B0C5DC0DD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2060848"/>
            <a:ext cx="3268354" cy="2044018"/>
          </a:xfrm>
          <a:prstGeom prst="rect">
            <a:avLst/>
          </a:prstGeom>
        </p:spPr>
      </p:pic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5C692587-BDDC-4DBA-816A-B20393F6B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86894" y="222717"/>
            <a:ext cx="968860" cy="9688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6D9F3E-9F7E-4CF0-8D11-F4F1A9385F1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93" t="2452" r="3091" b="4159"/>
          <a:stretch/>
        </p:blipFill>
        <p:spPr>
          <a:xfrm>
            <a:off x="3913993" y="0"/>
            <a:ext cx="1316014" cy="130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9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B6E2D37-AFB5-4495-8107-CD1D36AF153E}"/>
              </a:ext>
            </a:extLst>
          </p:cNvPr>
          <p:cNvSpPr txBox="1"/>
          <p:nvPr/>
        </p:nvSpPr>
        <p:spPr>
          <a:xfrm>
            <a:off x="498414" y="1790699"/>
            <a:ext cx="2736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/>
              <a:t>Frais d’expédition</a:t>
            </a:r>
          </a:p>
          <a:p>
            <a:pPr algn="ctr"/>
            <a:endParaRPr lang="en-CA" sz="2000" b="1"/>
          </a:p>
          <a:p>
            <a:pPr algn="ctr"/>
            <a:r>
              <a:rPr lang="fr-CA" sz="2000" b="1"/>
              <a:t>Livraison régulière </a:t>
            </a:r>
          </a:p>
          <a:p>
            <a:pPr algn="ctr"/>
            <a:r>
              <a:rPr lang="fr-CA" sz="2000" b="1"/>
              <a:t>(de 7 à 10 jours ouvrables)</a:t>
            </a:r>
          </a:p>
          <a:p>
            <a:pPr algn="ctr"/>
            <a:endParaRPr lang="en-CA" sz="2000" b="1"/>
          </a:p>
          <a:p>
            <a:pPr algn="ctr"/>
            <a:r>
              <a:rPr lang="fr-CA" sz="2000" b="1">
                <a:solidFill>
                  <a:srgbClr val="EA7224"/>
                </a:solidFill>
              </a:rPr>
              <a:t>9,70 $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01B930-5CC4-427E-9636-D685CC245E1F}"/>
              </a:ext>
            </a:extLst>
          </p:cNvPr>
          <p:cNvSpPr txBox="1"/>
          <p:nvPr/>
        </p:nvSpPr>
        <p:spPr>
          <a:xfrm>
            <a:off x="5924483" y="1736622"/>
            <a:ext cx="30683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/>
              <a:t>Frais d’expédition</a:t>
            </a:r>
          </a:p>
          <a:p>
            <a:pPr algn="ctr"/>
            <a:endParaRPr lang="en-CA" sz="2000" b="1"/>
          </a:p>
          <a:p>
            <a:pPr algn="ctr"/>
            <a:r>
              <a:rPr lang="fr-CA" sz="2000" b="1"/>
              <a:t>Livraison rapide </a:t>
            </a:r>
          </a:p>
          <a:p>
            <a:pPr algn="ctr"/>
            <a:r>
              <a:rPr lang="fr-CA" sz="2000" b="1"/>
              <a:t>(3 jours)</a:t>
            </a:r>
          </a:p>
          <a:p>
            <a:pPr algn="ctr"/>
            <a:endParaRPr lang="en-CA" sz="2000" b="1"/>
          </a:p>
          <a:p>
            <a:pPr algn="ctr"/>
            <a:r>
              <a:rPr lang="fr-CA" sz="2000" b="1">
                <a:solidFill>
                  <a:srgbClr val="EA7224"/>
                </a:solidFill>
              </a:rPr>
              <a:t>24,00 $ 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5487A14-439C-45C9-9CF8-F7E1FEAE1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131" y="1205924"/>
            <a:ext cx="3027793" cy="30277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C6E321-792C-4159-89B8-3FAE0F99BB10}"/>
              </a:ext>
            </a:extLst>
          </p:cNvPr>
          <p:cNvSpPr txBox="1"/>
          <p:nvPr/>
        </p:nvSpPr>
        <p:spPr>
          <a:xfrm>
            <a:off x="4697002" y="4554776"/>
            <a:ext cx="4226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b="1" dirty="0">
                <a:solidFill>
                  <a:srgbClr val="005A55"/>
                </a:solidFill>
              </a:rPr>
              <a:t>En avez-vous besoin de toute urgence? (P. ex. des médicaments)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C97282-0862-4B03-B475-9DC276D1FC36}"/>
              </a:ext>
            </a:extLst>
          </p:cNvPr>
          <p:cNvSpPr txBox="1"/>
          <p:nvPr/>
        </p:nvSpPr>
        <p:spPr>
          <a:xfrm>
            <a:off x="4709727" y="5154615"/>
            <a:ext cx="4168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b="1" dirty="0">
                <a:solidFill>
                  <a:srgbClr val="005A55"/>
                </a:solidFill>
              </a:rPr>
              <a:t>Le produit perdra-t-il sa fraîcheur?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EB0DEE-86AA-4133-A101-F98589160FF7}"/>
              </a:ext>
            </a:extLst>
          </p:cNvPr>
          <p:cNvSpPr txBox="1"/>
          <p:nvPr/>
        </p:nvSpPr>
        <p:spPr>
          <a:xfrm>
            <a:off x="4697002" y="5513508"/>
            <a:ext cx="442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b="1" dirty="0">
                <a:solidFill>
                  <a:srgbClr val="005A55"/>
                </a:solidFill>
              </a:rPr>
              <a:t>Pour quelle option avez-vous assez d’argent?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51B08E-9B65-488E-B6FC-825C93F3C3E0}"/>
              </a:ext>
            </a:extLst>
          </p:cNvPr>
          <p:cNvSpPr txBox="1"/>
          <p:nvPr/>
        </p:nvSpPr>
        <p:spPr>
          <a:xfrm>
            <a:off x="3798165" y="4064712"/>
            <a:ext cx="3009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 dépend!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43D544-781D-4B93-BE02-CA6DAD2421C2}"/>
              </a:ext>
            </a:extLst>
          </p:cNvPr>
          <p:cNvSpPr txBox="1"/>
          <p:nvPr/>
        </p:nvSpPr>
        <p:spPr>
          <a:xfrm>
            <a:off x="1124516" y="5067301"/>
            <a:ext cx="3386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05A55"/>
                </a:solidFill>
              </a:rPr>
              <a:t>De quoi faut-il tenir compte?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3E653-0CD0-45F2-960D-AC0ED9189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3" y="4975572"/>
            <a:ext cx="824553" cy="8377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26E3D81-3331-4973-B4A6-C955D814F3E8}"/>
              </a:ext>
            </a:extLst>
          </p:cNvPr>
          <p:cNvSpPr txBox="1"/>
          <p:nvPr/>
        </p:nvSpPr>
        <p:spPr>
          <a:xfrm>
            <a:off x="299963" y="261939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>
                <a:solidFill>
                  <a:srgbClr val="EA7224"/>
                </a:solidFill>
              </a:rPr>
              <a:t>Services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BECE477-666C-4BAE-962A-267149AA5C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3" t="2452" r="3091" b="4159"/>
          <a:stretch/>
        </p:blipFill>
        <p:spPr>
          <a:xfrm>
            <a:off x="3913993" y="0"/>
            <a:ext cx="1316014" cy="130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4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  <p:bldP spid="15" grpId="0"/>
      <p:bldP spid="16" grpId="0"/>
      <p:bldP spid="19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6E9C4A92-0185-4BD6-9195-558D82E54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33400"/>
            <a:ext cx="7923212" cy="68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3" name="Picture 3" descr="Table&#10;&#10;Description automatically generated">
            <a:extLst>
              <a:ext uri="{FF2B5EF4-FFF2-40B4-BE49-F238E27FC236}">
                <a16:creationId xmlns:a16="http://schemas.microsoft.com/office/drawing/2014/main" id="{F370B48E-7E96-443B-AB73-50B4E2729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994" y="-23589"/>
            <a:ext cx="7930012" cy="5990079"/>
          </a:xfrm>
        </p:spPr>
      </p:pic>
      <p:pic>
        <p:nvPicPr>
          <p:cNvPr id="4" name="Picture 4" descr="A pink piggy bank with a dollar bill on it&#10;&#10;Description automatically generated">
            <a:extLst>
              <a:ext uri="{FF2B5EF4-FFF2-40B4-BE49-F238E27FC236}">
                <a16:creationId xmlns:a16="http://schemas.microsoft.com/office/drawing/2014/main" id="{E761622C-8687-4EEB-A6F1-4891CB780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495" y="212245"/>
            <a:ext cx="1800225" cy="1485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619F56-AF71-46BA-894F-6B95C8F3DEC2}"/>
              </a:ext>
            </a:extLst>
          </p:cNvPr>
          <p:cNvSpPr txBox="1"/>
          <p:nvPr/>
        </p:nvSpPr>
        <p:spPr>
          <a:xfrm>
            <a:off x="1979712" y="757535"/>
            <a:ext cx="2917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400">
                <a:solidFill>
                  <a:srgbClr val="005A55"/>
                </a:solidFill>
                <a:latin typeface="Ink Free" panose="03080402000500000000" pitchFamily="66" charset="0"/>
              </a:rPr>
              <a:t>L’argent!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A07951-1DBE-4368-99CF-73AD3A93E897}"/>
              </a:ext>
            </a:extLst>
          </p:cNvPr>
          <p:cNvSpPr txBox="1"/>
          <p:nvPr/>
        </p:nvSpPr>
        <p:spPr>
          <a:xfrm>
            <a:off x="1086000" y="1930808"/>
            <a:ext cx="1945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 que je </a:t>
            </a:r>
            <a:r>
              <a:rPr lang="en-CA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sais</a:t>
            </a:r>
            <a:endParaRPr lang="en-CA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6BAD21-20B2-4189-8AC0-6594011BA102}"/>
              </a:ext>
            </a:extLst>
          </p:cNvPr>
          <p:cNvSpPr txBox="1"/>
          <p:nvPr/>
        </p:nvSpPr>
        <p:spPr>
          <a:xfrm>
            <a:off x="3361440" y="1936801"/>
            <a:ext cx="24416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 que je </a:t>
            </a:r>
            <a:r>
              <a:rPr lang="en-CA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veux</a:t>
            </a:r>
            <a:r>
              <a:rPr lang="en-CA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savoir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7921F8-34CA-4586-8743-530B8A8C71A3}"/>
              </a:ext>
            </a:extLst>
          </p:cNvPr>
          <p:cNvSpPr txBox="1"/>
          <p:nvPr/>
        </p:nvSpPr>
        <p:spPr>
          <a:xfrm>
            <a:off x="6006825" y="1941523"/>
            <a:ext cx="2258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 que </a:t>
            </a:r>
            <a:r>
              <a:rPr lang="en-CA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j’ai</a:t>
            </a:r>
            <a:r>
              <a:rPr lang="en-CA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appris</a:t>
            </a:r>
            <a:endParaRPr lang="en-CA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43203F-CDC2-439D-A04F-A5D1F2194519}"/>
              </a:ext>
            </a:extLst>
          </p:cNvPr>
          <p:cNvSpPr/>
          <p:nvPr/>
        </p:nvSpPr>
        <p:spPr>
          <a:xfrm>
            <a:off x="5864087" y="1810151"/>
            <a:ext cx="2572432" cy="415633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9F6C61-8387-42CE-B5D4-9AA7A5870C89}"/>
              </a:ext>
            </a:extLst>
          </p:cNvPr>
          <p:cNvSpPr txBox="1"/>
          <p:nvPr/>
        </p:nvSpPr>
        <p:spPr>
          <a:xfrm>
            <a:off x="2897312" y="302689"/>
            <a:ext cx="33493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Tableau SVA</a:t>
            </a:r>
          </a:p>
        </p:txBody>
      </p:sp>
    </p:spTree>
    <p:extLst>
      <p:ext uri="{BB962C8B-B14F-4D97-AF65-F5344CB8AC3E}">
        <p14:creationId xmlns:p14="http://schemas.microsoft.com/office/powerpoint/2010/main" val="253251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6E9C4A92-0185-4BD6-9195-558D82E54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33400"/>
            <a:ext cx="7923212" cy="6858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3" name="Picture 3" descr="Table&#10;&#10;Description automatically generated">
            <a:extLst>
              <a:ext uri="{FF2B5EF4-FFF2-40B4-BE49-F238E27FC236}">
                <a16:creationId xmlns:a16="http://schemas.microsoft.com/office/drawing/2014/main" id="{F370B48E-7E96-443B-AB73-50B4E2729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994" y="-23589"/>
            <a:ext cx="7930012" cy="5990079"/>
          </a:xfrm>
        </p:spPr>
      </p:pic>
      <p:pic>
        <p:nvPicPr>
          <p:cNvPr id="4" name="Picture 4" descr="A pink piggy bank with a dollar bill on it&#10;&#10;Description automatically generated">
            <a:extLst>
              <a:ext uri="{FF2B5EF4-FFF2-40B4-BE49-F238E27FC236}">
                <a16:creationId xmlns:a16="http://schemas.microsoft.com/office/drawing/2014/main" id="{E761622C-8687-4EEB-A6F1-4891CB780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495" y="212245"/>
            <a:ext cx="1800225" cy="1485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619F56-AF71-46BA-894F-6B95C8F3DEC2}"/>
              </a:ext>
            </a:extLst>
          </p:cNvPr>
          <p:cNvSpPr txBox="1"/>
          <p:nvPr/>
        </p:nvSpPr>
        <p:spPr>
          <a:xfrm>
            <a:off x="1979712" y="757535"/>
            <a:ext cx="2917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400">
                <a:solidFill>
                  <a:srgbClr val="005A55"/>
                </a:solidFill>
                <a:latin typeface="Ink Free" panose="03080402000500000000" pitchFamily="66" charset="0"/>
              </a:rPr>
              <a:t>L’argent!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A07951-1DBE-4368-99CF-73AD3A93E897}"/>
              </a:ext>
            </a:extLst>
          </p:cNvPr>
          <p:cNvSpPr txBox="1"/>
          <p:nvPr/>
        </p:nvSpPr>
        <p:spPr>
          <a:xfrm>
            <a:off x="1086000" y="1930808"/>
            <a:ext cx="1945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 que je </a:t>
            </a:r>
            <a:r>
              <a:rPr lang="en-CA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sais</a:t>
            </a:r>
            <a:endParaRPr lang="en-CA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6BAD21-20B2-4189-8AC0-6594011BA102}"/>
              </a:ext>
            </a:extLst>
          </p:cNvPr>
          <p:cNvSpPr txBox="1"/>
          <p:nvPr/>
        </p:nvSpPr>
        <p:spPr>
          <a:xfrm>
            <a:off x="3361440" y="1936801"/>
            <a:ext cx="24416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 que je </a:t>
            </a:r>
            <a:r>
              <a:rPr lang="en-CA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veux</a:t>
            </a:r>
            <a:r>
              <a:rPr lang="en-CA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savoir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43203F-CDC2-439D-A04F-A5D1F2194519}"/>
              </a:ext>
            </a:extLst>
          </p:cNvPr>
          <p:cNvSpPr/>
          <p:nvPr/>
        </p:nvSpPr>
        <p:spPr>
          <a:xfrm>
            <a:off x="755576" y="1772816"/>
            <a:ext cx="5112568" cy="419367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9F6C61-8387-42CE-B5D4-9AA7A5870C89}"/>
              </a:ext>
            </a:extLst>
          </p:cNvPr>
          <p:cNvSpPr txBox="1"/>
          <p:nvPr/>
        </p:nvSpPr>
        <p:spPr>
          <a:xfrm>
            <a:off x="2897312" y="302689"/>
            <a:ext cx="33493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Tableau SVA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7921F8-34CA-4586-8743-530B8A8C71A3}"/>
              </a:ext>
            </a:extLst>
          </p:cNvPr>
          <p:cNvSpPr txBox="1"/>
          <p:nvPr/>
        </p:nvSpPr>
        <p:spPr>
          <a:xfrm>
            <a:off x="6006825" y="1941523"/>
            <a:ext cx="2258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 que </a:t>
            </a:r>
            <a:r>
              <a:rPr lang="en-CA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j’ai</a:t>
            </a:r>
            <a:r>
              <a:rPr lang="en-CA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appris</a:t>
            </a:r>
            <a:endParaRPr lang="en-CA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5F9EC-B896-4D8C-B05B-E27E1F4B6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Les pièces de monnaie canadiennes</a:t>
            </a:r>
          </a:p>
        </p:txBody>
      </p:sp>
      <p:pic>
        <p:nvPicPr>
          <p:cNvPr id="5" name="Content Placeholder 4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02CA57F1-561D-4ACA-9547-6292644F1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586" y="2522271"/>
            <a:ext cx="2818371" cy="29276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A383FD-D7C7-4F73-A1F2-240F861B6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154" y="2625013"/>
            <a:ext cx="2818371" cy="2881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A4301C-819F-4D9F-BF21-F2D3949A7D5F}"/>
              </a:ext>
            </a:extLst>
          </p:cNvPr>
          <p:cNvSpPr txBox="1"/>
          <p:nvPr/>
        </p:nvSpPr>
        <p:spPr>
          <a:xfrm>
            <a:off x="1095419" y="1408074"/>
            <a:ext cx="3143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>
                <a:solidFill>
                  <a:srgbClr val="EA7224"/>
                </a:solidFill>
              </a:rPr>
              <a:t>1 dollar</a:t>
            </a:r>
          </a:p>
          <a:p>
            <a:r>
              <a:rPr lang="fr-CA" b="1">
                <a:solidFill>
                  <a:srgbClr val="005954"/>
                </a:solidFill>
              </a:rPr>
              <a:t>Un dollar = 1,00 $</a:t>
            </a:r>
          </a:p>
          <a:p>
            <a:endParaRPr lang="en-CA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5AAFC5-7A0D-4539-A881-0FB602BF0C4A}"/>
              </a:ext>
            </a:extLst>
          </p:cNvPr>
          <p:cNvSpPr txBox="1"/>
          <p:nvPr/>
        </p:nvSpPr>
        <p:spPr>
          <a:xfrm>
            <a:off x="5483938" y="1408073"/>
            <a:ext cx="3143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>
                <a:solidFill>
                  <a:srgbClr val="EA7224"/>
                </a:solidFill>
              </a:rPr>
              <a:t>2 dollars</a:t>
            </a:r>
          </a:p>
          <a:p>
            <a:pPr algn="ctr"/>
            <a:r>
              <a:rPr lang="fr-CA" b="1">
                <a:solidFill>
                  <a:srgbClr val="005954"/>
                </a:solidFill>
              </a:rPr>
              <a:t>Deux dollars = 2,00 $</a:t>
            </a:r>
          </a:p>
          <a:p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859985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CD54ADD-C7F1-49C3-B954-10D03F2C1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3" t="1150" r="57520" b="-1150"/>
          <a:stretch/>
        </p:blipFill>
        <p:spPr>
          <a:xfrm>
            <a:off x="5090354" y="3604775"/>
            <a:ext cx="1607329" cy="1572904"/>
          </a:xfrm>
          <a:prstGeom prst="rect">
            <a:avLst/>
          </a:prstGeom>
        </p:spPr>
      </p:pic>
      <p:pic>
        <p:nvPicPr>
          <p:cNvPr id="6" name="Content Placeholder 5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43F820A6-7E63-4F9C-A4F6-CF9D8FA75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8313" y="1480570"/>
            <a:ext cx="1460421" cy="1492941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2ED3F39-21A4-4444-A162-D3DBFAA5C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33400"/>
            <a:ext cx="7923212" cy="685800"/>
          </a:xfrm>
        </p:spPr>
        <p:txBody>
          <a:bodyPr/>
          <a:lstStyle/>
          <a:p>
            <a:r>
              <a:rPr lang="fr-CA"/>
              <a:t>Les pièces de monnaie canadiennes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890B65-E1A3-44B0-9772-81832D78FCD7}"/>
              </a:ext>
            </a:extLst>
          </p:cNvPr>
          <p:cNvSpPr txBox="1"/>
          <p:nvPr/>
        </p:nvSpPr>
        <p:spPr>
          <a:xfrm>
            <a:off x="1916131" y="1616332"/>
            <a:ext cx="3025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b="1">
                <a:solidFill>
                  <a:srgbClr val="EA7224"/>
                </a:solidFill>
              </a:rPr>
              <a:t>Vingt-cinq cents</a:t>
            </a:r>
          </a:p>
          <a:p>
            <a:pPr algn="ctr"/>
            <a:r>
              <a:rPr lang="fr-CA" b="1">
                <a:solidFill>
                  <a:srgbClr val="005954"/>
                </a:solidFill>
              </a:rPr>
              <a:t>25 cents = 0,25 $</a:t>
            </a:r>
          </a:p>
        </p:txBody>
      </p:sp>
      <p:pic>
        <p:nvPicPr>
          <p:cNvPr id="10" name="Picture 9" descr="A silver coin with a seal on it&#10;&#10;Description automatically generated with low confidence">
            <a:extLst>
              <a:ext uri="{FF2B5EF4-FFF2-40B4-BE49-F238E27FC236}">
                <a16:creationId xmlns:a16="http://schemas.microsoft.com/office/drawing/2014/main" id="{E7DA772A-38E5-4F2D-9486-425D4E9CA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050" y="1480570"/>
            <a:ext cx="1251639" cy="1259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5C9566-7DA2-4F02-9289-CC59B709653A}"/>
              </a:ext>
            </a:extLst>
          </p:cNvPr>
          <p:cNvSpPr txBox="1"/>
          <p:nvPr/>
        </p:nvSpPr>
        <p:spPr>
          <a:xfrm>
            <a:off x="6134105" y="1557239"/>
            <a:ext cx="3025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b="1" dirty="0">
                <a:solidFill>
                  <a:srgbClr val="EA7224"/>
                </a:solidFill>
              </a:rPr>
              <a:t>Cinq cents</a:t>
            </a:r>
          </a:p>
          <a:p>
            <a:pPr algn="ctr"/>
            <a:r>
              <a:rPr lang="fr-CA" b="1" dirty="0">
                <a:solidFill>
                  <a:srgbClr val="005954"/>
                </a:solidFill>
              </a:rPr>
              <a:t>5 cents = 0,05 $</a:t>
            </a:r>
          </a:p>
        </p:txBody>
      </p:sp>
      <p:pic>
        <p:nvPicPr>
          <p:cNvPr id="13" name="Picture 12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CDA38BA7-3950-4860-BF64-D458AE4D6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391" y="3391844"/>
            <a:ext cx="2001267" cy="20376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A6BF7E-4027-4BBB-9B43-EFE1E85EFBF2}"/>
              </a:ext>
            </a:extLst>
          </p:cNvPr>
          <p:cNvSpPr txBox="1"/>
          <p:nvPr/>
        </p:nvSpPr>
        <p:spPr>
          <a:xfrm>
            <a:off x="2112310" y="3995169"/>
            <a:ext cx="3025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b="1" dirty="0">
                <a:solidFill>
                  <a:srgbClr val="EA7224"/>
                </a:solidFill>
              </a:rPr>
              <a:t>Dix cents</a:t>
            </a:r>
          </a:p>
          <a:p>
            <a:pPr algn="ctr"/>
            <a:r>
              <a:rPr lang="fr-CA" b="1" dirty="0">
                <a:solidFill>
                  <a:srgbClr val="005954"/>
                </a:solidFill>
              </a:rPr>
              <a:t>10 cents = 0,10 $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ED352C-7B82-4346-A4EA-C1626B45F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8050" y="3537598"/>
            <a:ext cx="1511939" cy="16765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1B9863-07F1-477D-9381-271B70E2DE8D}"/>
              </a:ext>
            </a:extLst>
          </p:cNvPr>
          <p:cNvSpPr txBox="1"/>
          <p:nvPr/>
        </p:nvSpPr>
        <p:spPr>
          <a:xfrm>
            <a:off x="6134105" y="3942814"/>
            <a:ext cx="3025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b="1" dirty="0">
                <a:solidFill>
                  <a:srgbClr val="EA7224"/>
                </a:solidFill>
              </a:rPr>
              <a:t>Cenne noire</a:t>
            </a:r>
          </a:p>
          <a:p>
            <a:pPr algn="ctr"/>
            <a:r>
              <a:rPr lang="fr-CA" b="1" dirty="0">
                <a:solidFill>
                  <a:srgbClr val="005954"/>
                </a:solidFill>
              </a:rPr>
              <a:t>1 cent = 0,01 $</a:t>
            </a:r>
          </a:p>
        </p:txBody>
      </p:sp>
    </p:spTree>
    <p:extLst>
      <p:ext uri="{BB962C8B-B14F-4D97-AF65-F5344CB8AC3E}">
        <p14:creationId xmlns:p14="http://schemas.microsoft.com/office/powerpoint/2010/main" val="2115839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D0CDE-E4E7-4495-91BE-B866C6BD8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Nommez la pièce</a:t>
            </a:r>
          </a:p>
        </p:txBody>
      </p:sp>
      <p:pic>
        <p:nvPicPr>
          <p:cNvPr id="12" name="Content Placeholder 11" descr="A close up of a coin&#10;&#10;Description automatically generated with medium confidence">
            <a:extLst>
              <a:ext uri="{FF2B5EF4-FFF2-40B4-BE49-F238E27FC236}">
                <a16:creationId xmlns:a16="http://schemas.microsoft.com/office/drawing/2014/main" id="{02B17C18-97A2-46CD-BA7F-582AB0AE2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6619" y="1318508"/>
            <a:ext cx="2152483" cy="223594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F98612-7602-4F2D-90B2-98724F5725E1}"/>
              </a:ext>
            </a:extLst>
          </p:cNvPr>
          <p:cNvSpPr txBox="1"/>
          <p:nvPr/>
        </p:nvSpPr>
        <p:spPr>
          <a:xfrm>
            <a:off x="5877583" y="1432789"/>
            <a:ext cx="2242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dollars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67AF6-6EC5-4AE9-A6C1-C089373DF5C0}"/>
              </a:ext>
            </a:extLst>
          </p:cNvPr>
          <p:cNvSpPr txBox="1"/>
          <p:nvPr/>
        </p:nvSpPr>
        <p:spPr>
          <a:xfrm>
            <a:off x="5938797" y="2312037"/>
            <a:ext cx="1489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 dollar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837143-1C76-4201-94F2-5AD9E972CB26}"/>
              </a:ext>
            </a:extLst>
          </p:cNvPr>
          <p:cNvSpPr txBox="1"/>
          <p:nvPr/>
        </p:nvSpPr>
        <p:spPr>
          <a:xfrm>
            <a:off x="5938798" y="3226972"/>
            <a:ext cx="2819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Vingt-cinq cents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7BF136-3A50-463B-9284-366658607564}"/>
              </a:ext>
            </a:extLst>
          </p:cNvPr>
          <p:cNvSpPr txBox="1"/>
          <p:nvPr/>
        </p:nvSpPr>
        <p:spPr>
          <a:xfrm>
            <a:off x="5986939" y="4276131"/>
            <a:ext cx="2251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Dix cents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DE5F20-8F9A-4638-B51C-D71B73EA80F3}"/>
              </a:ext>
            </a:extLst>
          </p:cNvPr>
          <p:cNvSpPr txBox="1"/>
          <p:nvPr/>
        </p:nvSpPr>
        <p:spPr>
          <a:xfrm>
            <a:off x="6000277" y="5056842"/>
            <a:ext cx="2237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Cinq cents</a:t>
            </a:r>
          </a:p>
        </p:txBody>
      </p:sp>
      <p:pic>
        <p:nvPicPr>
          <p:cNvPr id="14" name="Picture 13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62477861-B27B-4E4E-A64F-06FEB8E6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520" y="3750192"/>
            <a:ext cx="1979683" cy="202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5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3 -1.48148E-6 L -0.27031 -0.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64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-0.29115 0.190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66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CBA2E-A41A-493F-895A-90C26FE4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Nommez la pièce</a:t>
            </a:r>
          </a:p>
        </p:txBody>
      </p:sp>
      <p:pic>
        <p:nvPicPr>
          <p:cNvPr id="12" name="Content Placeholder 11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9A9D7169-41F8-4C26-B282-099EDB3F1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948" y="1352568"/>
            <a:ext cx="2051233" cy="209690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4E6E55-6E8F-4B1D-9847-F0E2B209F46B}"/>
              </a:ext>
            </a:extLst>
          </p:cNvPr>
          <p:cNvSpPr txBox="1"/>
          <p:nvPr/>
        </p:nvSpPr>
        <p:spPr>
          <a:xfrm>
            <a:off x="5835898" y="1429125"/>
            <a:ext cx="1856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dollars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B9E586-9FA4-49E0-BDB3-710BA36745F0}"/>
              </a:ext>
            </a:extLst>
          </p:cNvPr>
          <p:cNvSpPr txBox="1"/>
          <p:nvPr/>
        </p:nvSpPr>
        <p:spPr>
          <a:xfrm>
            <a:off x="5897110" y="2344060"/>
            <a:ext cx="1856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 dollar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EC657B-415D-4E87-8B10-0B17811B2687}"/>
              </a:ext>
            </a:extLst>
          </p:cNvPr>
          <p:cNvSpPr txBox="1"/>
          <p:nvPr/>
        </p:nvSpPr>
        <p:spPr>
          <a:xfrm>
            <a:off x="5813825" y="3258995"/>
            <a:ext cx="3078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Vingt-cinq cents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406078-FECC-4343-A806-A834A6C291A6}"/>
              </a:ext>
            </a:extLst>
          </p:cNvPr>
          <p:cNvSpPr txBox="1"/>
          <p:nvPr/>
        </p:nvSpPr>
        <p:spPr>
          <a:xfrm>
            <a:off x="6156176" y="4173930"/>
            <a:ext cx="263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Dix cents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9A40E5-4CBB-4F6A-8973-7552F2DEECBC}"/>
              </a:ext>
            </a:extLst>
          </p:cNvPr>
          <p:cNvSpPr txBox="1"/>
          <p:nvPr/>
        </p:nvSpPr>
        <p:spPr>
          <a:xfrm>
            <a:off x="6082991" y="5088865"/>
            <a:ext cx="249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Cinq cents</a:t>
            </a:r>
          </a:p>
        </p:txBody>
      </p:sp>
      <p:pic>
        <p:nvPicPr>
          <p:cNvPr id="14" name="Picture 13" descr="A silver coin with a seal on it&#10;&#10;Description automatically generated with low confidence">
            <a:extLst>
              <a:ext uri="{FF2B5EF4-FFF2-40B4-BE49-F238E27FC236}">
                <a16:creationId xmlns:a16="http://schemas.microsoft.com/office/drawing/2014/main" id="{D91B1224-BE06-4547-AB1B-7DF8571B9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56" y="3688497"/>
            <a:ext cx="2177509" cy="219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4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44444E-6 L -0.2908 -0.160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32934 -0.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6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9EFDD-2A5E-49CC-BC52-B0594B739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Nommez la pièce</a:t>
            </a:r>
          </a:p>
        </p:txBody>
      </p:sp>
      <p:pic>
        <p:nvPicPr>
          <p:cNvPr id="16" name="Content Placeholder 15" descr="A picture containing object, coin&#10;&#10;Description automatically generated">
            <a:extLst>
              <a:ext uri="{FF2B5EF4-FFF2-40B4-BE49-F238E27FC236}">
                <a16:creationId xmlns:a16="http://schemas.microsoft.com/office/drawing/2014/main" id="{5CC776F8-1AC5-4BEB-BE30-07C9AD4AD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112" y="1855433"/>
            <a:ext cx="2506231" cy="255179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722367-6AD7-42D2-A73E-9E08AB31266E}"/>
              </a:ext>
            </a:extLst>
          </p:cNvPr>
          <p:cNvSpPr txBox="1"/>
          <p:nvPr/>
        </p:nvSpPr>
        <p:spPr>
          <a:xfrm>
            <a:off x="3046662" y="1690057"/>
            <a:ext cx="1946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dollars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E21B58-81D3-4DAC-B42D-53A990C220AB}"/>
              </a:ext>
            </a:extLst>
          </p:cNvPr>
          <p:cNvSpPr txBox="1"/>
          <p:nvPr/>
        </p:nvSpPr>
        <p:spPr>
          <a:xfrm>
            <a:off x="3140327" y="3631727"/>
            <a:ext cx="194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 dollar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74E68C-7E31-438A-9F2A-2B2F4F461A0F}"/>
              </a:ext>
            </a:extLst>
          </p:cNvPr>
          <p:cNvSpPr txBox="1"/>
          <p:nvPr/>
        </p:nvSpPr>
        <p:spPr>
          <a:xfrm>
            <a:off x="3055051" y="2429905"/>
            <a:ext cx="3261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Vingt-cinq cents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C8E2DB-400D-4DB1-87AD-B9AA29C93FC1}"/>
              </a:ext>
            </a:extLst>
          </p:cNvPr>
          <p:cNvSpPr txBox="1"/>
          <p:nvPr/>
        </p:nvSpPr>
        <p:spPr>
          <a:xfrm>
            <a:off x="3195611" y="4232670"/>
            <a:ext cx="213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Dix cents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6E8BED-2768-4A2B-926E-75038A2005D4}"/>
              </a:ext>
            </a:extLst>
          </p:cNvPr>
          <p:cNvSpPr txBox="1"/>
          <p:nvPr/>
        </p:nvSpPr>
        <p:spPr>
          <a:xfrm>
            <a:off x="3140327" y="2983997"/>
            <a:ext cx="2186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EA72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Cinq cents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3E3378-E5D4-4533-8F16-CFE0AFC111F4}"/>
              </a:ext>
            </a:extLst>
          </p:cNvPr>
          <p:cNvSpPr txBox="1"/>
          <p:nvPr/>
        </p:nvSpPr>
        <p:spPr>
          <a:xfrm>
            <a:off x="6036658" y="3503009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cents = $0.25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6B8CF3-0344-4E94-87A5-89655DF71AF4}"/>
              </a:ext>
            </a:extLst>
          </p:cNvPr>
          <p:cNvSpPr txBox="1"/>
          <p:nvPr/>
        </p:nvSpPr>
        <p:spPr>
          <a:xfrm>
            <a:off x="6036658" y="4205106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cents = $0.10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CFAA7C-F68C-4038-B064-C0030736FE48}"/>
              </a:ext>
            </a:extLst>
          </p:cNvPr>
          <p:cNvSpPr txBox="1"/>
          <p:nvPr/>
        </p:nvSpPr>
        <p:spPr>
          <a:xfrm>
            <a:off x="6156176" y="4959151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cents = $0.05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18C4DD-5214-4FD8-AAC5-38B6F6C57851}"/>
              </a:ext>
            </a:extLst>
          </p:cNvPr>
          <p:cNvSpPr txBox="1"/>
          <p:nvPr/>
        </p:nvSpPr>
        <p:spPr>
          <a:xfrm>
            <a:off x="5796136" y="1902851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 dollars = 2,00 $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E9F0F6-5DD3-4261-A9B4-BAE7A01794FC}"/>
              </a:ext>
            </a:extLst>
          </p:cNvPr>
          <p:cNvSpPr txBox="1"/>
          <p:nvPr/>
        </p:nvSpPr>
        <p:spPr>
          <a:xfrm>
            <a:off x="5911310" y="2734690"/>
            <a:ext cx="341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>
                <a:solidFill>
                  <a:srgbClr val="005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dollar = 1,00 $</a:t>
            </a:r>
          </a:p>
        </p:txBody>
      </p:sp>
    </p:spTree>
    <p:extLst>
      <p:ext uri="{BB962C8B-B14F-4D97-AF65-F5344CB8AC3E}">
        <p14:creationId xmlns:p14="http://schemas.microsoft.com/office/powerpoint/2010/main" val="218491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2974 -0.125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8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-0.60678 -0.035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47" y="-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7E63EF2496EC4A8317235C224509C7" ma:contentTypeVersion="14" ma:contentTypeDescription="Create a new document." ma:contentTypeScope="" ma:versionID="f53feb0c4552339f02d664c0cd50e1fe">
  <xsd:schema xmlns:xsd="http://www.w3.org/2001/XMLSchema" xmlns:xs="http://www.w3.org/2001/XMLSchema" xmlns:p="http://schemas.microsoft.com/office/2006/metadata/properties" xmlns:ns2="f6493094-0435-4eae-a32c-76983131fc0f" xmlns:ns3="1bca0e2f-16d9-4d6a-8327-7fd70d55969c" targetNamespace="http://schemas.microsoft.com/office/2006/metadata/properties" ma:root="true" ma:fieldsID="9b7a4f2eeabdd7c8c683aa057fb14e1f" ns2:_="" ns3:_="">
    <xsd:import namespace="f6493094-0435-4eae-a32c-76983131fc0f"/>
    <xsd:import namespace="1bca0e2f-16d9-4d6a-8327-7fd70d5596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493094-0435-4eae-a32c-76983131fc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24ab7d2-68ae-4300-a5cd-dbcd0e7db7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ca0e2f-16d9-4d6a-8327-7fd70d55969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8ae85c5a-a45e-43e1-b40a-0ff7d4a9c2a1}" ma:internalName="TaxCatchAll" ma:showField="CatchAllData" ma:web="1bca0e2f-16d9-4d6a-8327-7fd70d5596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ca0e2f-16d9-4d6a-8327-7fd70d55969c" xsi:nil="true"/>
    <lcf76f155ced4ddcb4097134ff3c332f xmlns="f6493094-0435-4eae-a32c-76983131fc0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3A5EA38-37C1-4151-A73D-857D7B0043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C6590A-747E-4865-82DA-B15F42952E12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97505235-EFAD-4B8C-9603-95ACDE1654E2}"/>
</file>

<file path=customXml/itemProps4.xml><?xml version="1.0" encoding="utf-8"?>
<ds:datastoreItem xmlns:ds="http://schemas.openxmlformats.org/officeDocument/2006/customXml" ds:itemID="{FB1ABF76-BADC-4C69-B0E6-CD9F8E4572A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1102</Words>
  <Application>Microsoft Office PowerPoint</Application>
  <PresentationFormat>On-screen Show (4:3)</PresentationFormat>
  <Paragraphs>309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Bauhaus 93</vt:lpstr>
      <vt:lpstr>Calibri</vt:lpstr>
      <vt:lpstr>Cambria Math</vt:lpstr>
      <vt:lpstr>Ink Free</vt:lpstr>
      <vt:lpstr>Open Sans</vt:lpstr>
      <vt:lpstr>Wingdings</vt:lpstr>
      <vt:lpstr>Blank Presentation</vt:lpstr>
      <vt:lpstr>L’argent, en mots et en chiffres</vt:lpstr>
      <vt:lpstr>Remarque spéciale à l’intention du personnel enseignant</vt:lpstr>
      <vt:lpstr>Le programme</vt:lpstr>
      <vt:lpstr>PowerPoint Presentation</vt:lpstr>
      <vt:lpstr>Les pièces de monnaie canadiennes</vt:lpstr>
      <vt:lpstr>Les pièces de monnaie canadiennes</vt:lpstr>
      <vt:lpstr>Nommez la pièce</vt:lpstr>
      <vt:lpstr>Nommez la pièce</vt:lpstr>
      <vt:lpstr>Nommez la pièce</vt:lpstr>
      <vt:lpstr>Nommez la pièce</vt:lpstr>
      <vt:lpstr>Nommez la pièce</vt:lpstr>
      <vt:lpstr>Billets canadiens</vt:lpstr>
      <vt:lpstr>Billets canadiens</vt:lpstr>
      <vt:lpstr>Billets canadiens</vt:lpstr>
      <vt:lpstr>Billets canadiens</vt:lpstr>
      <vt:lpstr>Trouvez l’erreur</vt:lpstr>
      <vt:lpstr>Trouvez l’erreur</vt:lpstr>
      <vt:lpstr>Trouvez l’erreur</vt:lpstr>
      <vt:lpstr>Trouvez l’erreur</vt:lpstr>
      <vt:lpstr>Trouvez l’erreur</vt:lpstr>
      <vt:lpstr>Trouvez l’erreur</vt:lpstr>
      <vt:lpstr>PowerPoint Presentation</vt:lpstr>
      <vt:lpstr>Épicerie et magasinage virtuels</vt:lpstr>
      <vt:lpstr>PowerPoint Presentation</vt:lpstr>
      <vt:lpstr>PowerPoint Presentation</vt:lpstr>
      <vt:lpstr>PowerPoint Presentation</vt:lpstr>
      <vt:lpstr>PowerPoint Presentation</vt:lpstr>
      <vt:lpstr>Magasinage en ligne</vt:lpstr>
      <vt:lpstr>Comment calculer les taxes</vt:lpstr>
      <vt:lpstr>Comment calculer les taxes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Frontier College Literacy. Learning for Life</dc:title>
  <dc:creator/>
  <cp:lastModifiedBy/>
  <cp:revision>44</cp:revision>
  <dcterms:created xsi:type="dcterms:W3CDTF">2011-06-06T13:23:04Z</dcterms:created>
  <dcterms:modified xsi:type="dcterms:W3CDTF">2021-12-17T16:16:37Z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_urn:schemas-microsoft-com:office:office#Editor">
    <vt:lpwstr>Shannon Stevens</vt:lpwstr>
  </property>
  <property fmtid="{D5CDD505-2E9C-101B-9397-08002B2CF9AE}" pid="3" name="Order">
    <vt:r8>935800</vt:r8>
  </property>
  <property fmtid="{D5CDD505-2E9C-101B-9397-08002B2CF9AE}" pid="4" name="display_urn:schemas-microsoft-com:office:office#Author">
    <vt:lpwstr>Shannon Stevens</vt:lpwstr>
  </property>
  <property fmtid="{D5CDD505-2E9C-101B-9397-08002B2CF9AE}" pid="5" name="ContentTypeId">
    <vt:lpwstr>0x0101006F7E63EF2496EC4A8317235C224509C7</vt:lpwstr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ExtendedDescription">
    <vt:lpwstr/>
  </property>
  <property fmtid="{D5CDD505-2E9C-101B-9397-08002B2CF9AE}" pid="9" name="TemplateUrl">
    <vt:lpwstr/>
  </property>
  <property fmtid="{D5CDD505-2E9C-101B-9397-08002B2CF9AE}" pid="10" name="ComplianceAssetId">
    <vt:lpwstr/>
  </property>
</Properties>
</file>