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5"/>
  </p:sldMasterIdLst>
  <p:notesMasterIdLst>
    <p:notesMasterId r:id="rId74"/>
  </p:notesMasterIdLst>
  <p:handoutMasterIdLst>
    <p:handoutMasterId r:id="rId75"/>
  </p:handoutMasterIdLst>
  <p:sldIdLst>
    <p:sldId id="257" r:id="rId6"/>
    <p:sldId id="357" r:id="rId7"/>
    <p:sldId id="270" r:id="rId8"/>
    <p:sldId id="353" r:id="rId9"/>
    <p:sldId id="260" r:id="rId10"/>
    <p:sldId id="362" r:id="rId11"/>
    <p:sldId id="271" r:id="rId12"/>
    <p:sldId id="272" r:id="rId13"/>
    <p:sldId id="327" r:id="rId14"/>
    <p:sldId id="263" r:id="rId15"/>
    <p:sldId id="273" r:id="rId16"/>
    <p:sldId id="267" r:id="rId17"/>
    <p:sldId id="279" r:id="rId18"/>
    <p:sldId id="347" r:id="rId19"/>
    <p:sldId id="348" r:id="rId20"/>
    <p:sldId id="349" r:id="rId21"/>
    <p:sldId id="277" r:id="rId22"/>
    <p:sldId id="278" r:id="rId23"/>
    <p:sldId id="268" r:id="rId24"/>
    <p:sldId id="281" r:id="rId25"/>
    <p:sldId id="313" r:id="rId26"/>
    <p:sldId id="282" r:id="rId27"/>
    <p:sldId id="328" r:id="rId28"/>
    <p:sldId id="269" r:id="rId29"/>
    <p:sldId id="284" r:id="rId30"/>
    <p:sldId id="332" r:id="rId31"/>
    <p:sldId id="350" r:id="rId32"/>
    <p:sldId id="351" r:id="rId33"/>
    <p:sldId id="352" r:id="rId34"/>
    <p:sldId id="287" r:id="rId35"/>
    <p:sldId id="363" r:id="rId36"/>
    <p:sldId id="334" r:id="rId37"/>
    <p:sldId id="335" r:id="rId38"/>
    <p:sldId id="336" r:id="rId39"/>
    <p:sldId id="337" r:id="rId40"/>
    <p:sldId id="338" r:id="rId41"/>
    <p:sldId id="339" r:id="rId42"/>
    <p:sldId id="292" r:id="rId43"/>
    <p:sldId id="291" r:id="rId44"/>
    <p:sldId id="289" r:id="rId45"/>
    <p:sldId id="333" r:id="rId46"/>
    <p:sldId id="303" r:id="rId47"/>
    <p:sldId id="293" r:id="rId48"/>
    <p:sldId id="294" r:id="rId49"/>
    <p:sldId id="297" r:id="rId50"/>
    <p:sldId id="298" r:id="rId51"/>
    <p:sldId id="304" r:id="rId52"/>
    <p:sldId id="329" r:id="rId53"/>
    <p:sldId id="299" r:id="rId54"/>
    <p:sldId id="358" r:id="rId55"/>
    <p:sldId id="359" r:id="rId56"/>
    <p:sldId id="342" r:id="rId57"/>
    <p:sldId id="343" r:id="rId58"/>
    <p:sldId id="360" r:id="rId59"/>
    <p:sldId id="302" r:id="rId60"/>
    <p:sldId id="307" r:id="rId61"/>
    <p:sldId id="354" r:id="rId62"/>
    <p:sldId id="314" r:id="rId63"/>
    <p:sldId id="315" r:id="rId64"/>
    <p:sldId id="309" r:id="rId65"/>
    <p:sldId id="341" r:id="rId66"/>
    <p:sldId id="340" r:id="rId67"/>
    <p:sldId id="356" r:id="rId68"/>
    <p:sldId id="322" r:id="rId69"/>
    <p:sldId id="361" r:id="rId70"/>
    <p:sldId id="325" r:id="rId71"/>
    <p:sldId id="330" r:id="rId72"/>
    <p:sldId id="326" r:id="rId7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modifyVerifier cryptProviderType="rsaAES" cryptAlgorithmClass="hash" cryptAlgorithmType="typeAny" cryptAlgorithmSid="14" spinCount="100000" saltData="C71CJicSHiolcugsfT3jkA==" hashData="fKkGQp4pQND8BxBUduBCRmHZAENQP/dR/lMSo90mLZSzZX1YCwxvgMQUb8esoc1x+FBWIJ8gz2aMuhzO1Ros/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54"/>
    <a:srgbClr val="EA7123"/>
    <a:srgbClr val="D9D9D9"/>
    <a:srgbClr val="003E38"/>
    <a:srgbClr val="FDCE3A"/>
    <a:srgbClr val="3DC5C4"/>
    <a:srgbClr val="98BF1E"/>
    <a:srgbClr val="DBE9B0"/>
    <a:srgbClr val="477E27"/>
    <a:srgbClr val="5C4A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71997F-722C-43E3-8424-6C69B950DC2F}" v="119" dt="2021-12-13T21:49:11.6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67986" autoAdjust="0"/>
  </p:normalViewPr>
  <p:slideViewPr>
    <p:cSldViewPr>
      <p:cViewPr varScale="1">
        <p:scale>
          <a:sx n="67" d="100"/>
          <a:sy n="67" d="100"/>
        </p:scale>
        <p:origin x="1292" y="4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notesViewPr>
    <p:cSldViewPr>
      <p:cViewPr varScale="1">
        <p:scale>
          <a:sx n="67" d="100"/>
          <a:sy n="67" d="100"/>
        </p:scale>
        <p:origin x="3228"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414F85-49FD-4247-ACE8-E049A0C5F2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C63309B3-691A-4C3F-A1FC-7C75CAC17D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55B08C4-2137-426E-89AF-990054B89F97}" type="datetimeFigureOut">
              <a:rPr lang="en-US"/>
              <a:pPr>
                <a:defRPr/>
              </a:pPr>
              <a:t>1/5/2022</a:t>
            </a:fld>
            <a:endParaRPr lang="en-US"/>
          </a:p>
        </p:txBody>
      </p:sp>
      <p:sp>
        <p:nvSpPr>
          <p:cNvPr id="4" name="Footer Placeholder 3">
            <a:extLst>
              <a:ext uri="{FF2B5EF4-FFF2-40B4-BE49-F238E27FC236}">
                <a16:creationId xmlns:a16="http://schemas.microsoft.com/office/drawing/2014/main" id="{1D967E08-AB9C-4946-B463-C7C15C454B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59633C49-D3B6-41CD-ACA7-2751554E601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7D754E0-4609-40BC-8D04-2D92DEB0D31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E607ACF-F20A-45E6-BE88-04859A2C48C3}"/>
              </a:ext>
            </a:extLst>
          </p:cNvPr>
          <p:cNvSpPr>
            <a:spLocks noGrp="1" noChangeArrowheads="1"/>
          </p:cNvSpPr>
          <p:nvPr>
            <p:ph type="hdr" sz="quarter"/>
          </p:nvPr>
        </p:nvSpPr>
        <p:spPr bwMode="auto">
          <a:xfrm>
            <a:off x="0" y="0"/>
            <a:ext cx="29718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5" name="Rectangle 3">
            <a:extLst>
              <a:ext uri="{FF2B5EF4-FFF2-40B4-BE49-F238E27FC236}">
                <a16:creationId xmlns:a16="http://schemas.microsoft.com/office/drawing/2014/main" id="{6A5922B9-0351-4B2E-918D-F938727B4594}"/>
              </a:ext>
            </a:extLst>
          </p:cNvPr>
          <p:cNvSpPr>
            <a:spLocks noGrp="1" noChangeArrowheads="1"/>
          </p:cNvSpPr>
          <p:nvPr>
            <p:ph type="dt" idx="1"/>
          </p:nvPr>
        </p:nvSpPr>
        <p:spPr bwMode="auto">
          <a:xfrm>
            <a:off x="3886200" y="0"/>
            <a:ext cx="29718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1268" name="Rectangle 4">
            <a:extLst>
              <a:ext uri="{FF2B5EF4-FFF2-40B4-BE49-F238E27FC236}">
                <a16:creationId xmlns:a16="http://schemas.microsoft.com/office/drawing/2014/main" id="{1B7A27C5-B96E-44C1-A972-E8719DE099C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608B9D4D-63B1-4786-A249-2039B040E26D}"/>
              </a:ext>
            </a:extLst>
          </p:cNvPr>
          <p:cNvSpPr>
            <a:spLocks noGrp="1" noChangeArrowheads="1"/>
          </p:cNvSpPr>
          <p:nvPr>
            <p:ph type="body" sz="quarter" idx="3"/>
          </p:nvPr>
        </p:nvSpPr>
        <p:spPr bwMode="auto">
          <a:xfrm>
            <a:off x="914400" y="4343400"/>
            <a:ext cx="5029200" cy="41148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54D96DC8-2FB0-467E-85B0-22D66BE9F214}"/>
              </a:ext>
            </a:extLst>
          </p:cNvPr>
          <p:cNvSpPr>
            <a:spLocks noGrp="1" noChangeArrowheads="1"/>
          </p:cNvSpPr>
          <p:nvPr>
            <p:ph type="ftr" sz="quarter" idx="4"/>
          </p:nvPr>
        </p:nvSpPr>
        <p:spPr bwMode="auto">
          <a:xfrm>
            <a:off x="0" y="8686800"/>
            <a:ext cx="2971800" cy="45720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9" name="Rectangle 7">
            <a:extLst>
              <a:ext uri="{FF2B5EF4-FFF2-40B4-BE49-F238E27FC236}">
                <a16:creationId xmlns:a16="http://schemas.microsoft.com/office/drawing/2014/main" id="{15060F9C-4BA0-4F7E-B9DC-7FE1BBBF8795}"/>
              </a:ext>
            </a:extLst>
          </p:cNvPr>
          <p:cNvSpPr>
            <a:spLocks noGrp="1" noChangeArrowheads="1"/>
          </p:cNvSpPr>
          <p:nvPr>
            <p:ph type="sldNum" sz="quarter" idx="5"/>
          </p:nvPr>
        </p:nvSpPr>
        <p:spPr bwMode="auto">
          <a:xfrm>
            <a:off x="3886200" y="8686800"/>
            <a:ext cx="2971800" cy="45720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6F3BDF90-9B25-453B-83E0-7C6DEAB5F885}" type="slidenum">
              <a:rPr lang="en-US" altLang="en-US"/>
              <a:pPr/>
              <a:t>‹#›</a:t>
            </a:fld>
            <a:endParaRPr lang="en-US" altLang="en-US"/>
          </a:p>
        </p:txBody>
      </p:sp>
    </p:spTree>
    <p:extLst>
      <p:ext uri="{BB962C8B-B14F-4D97-AF65-F5344CB8AC3E}">
        <p14:creationId xmlns:p14="http://schemas.microsoft.com/office/powerpoint/2010/main" val="26468656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au personnel </a:t>
            </a:r>
            <a:r>
              <a:rPr lang="en-US" baseline="0" dirty="0" err="1"/>
              <a:t>enseignant</a:t>
            </a:r>
            <a:r>
              <a:rPr lang="en-US" baseline="0" dirty="0"/>
              <a:t> </a:t>
            </a:r>
            <a:r>
              <a:rPr lang="en-US" dirty="0"/>
              <a:t>: </a:t>
            </a:r>
            <a:r>
              <a:rPr lang="fr-FR" dirty="0"/>
              <a:t>On énonce ici les trois objectifs de la tâche. Rappelez aux élèves ces trois objectifs tout au long du jeu. Les élèves ont deux ans (ou la durée du jeu) pour accomplir leur objectif financier. Si les élèves accomplissent leur objectif avant ce délai, elles ou ils devront se rendre jusqu’à la fin sans avoir de dette.</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4</a:t>
            </a:fld>
            <a:endParaRPr lang="en-US" altLang="en-US"/>
          </a:p>
        </p:txBody>
      </p:sp>
    </p:spTree>
    <p:extLst>
      <p:ext uri="{BB962C8B-B14F-4D97-AF65-F5344CB8AC3E}">
        <p14:creationId xmlns:p14="http://schemas.microsoft.com/office/powerpoint/2010/main" val="759737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au personnel </a:t>
            </a:r>
            <a:r>
              <a:rPr lang="en-US" dirty="0" err="1"/>
              <a:t>enseignant</a:t>
            </a:r>
            <a:r>
              <a:rPr lang="en-US" dirty="0"/>
              <a:t> : </a:t>
            </a:r>
            <a:r>
              <a:rPr lang="fr-FR" dirty="0"/>
              <a:t>Vous pouvez revenir à la diapositive 8 pour rappeler aux élèves les dangers de dépenser au-delà des fonds disponibles pendant plusieurs mois. Il faut bien insister sur le fait que les problèmes surviennent quand on dépense trop pendant plusieurs mois. À court terme, cela n’a pas nécessairement de conséquences importantes. Par exemple, on peut compenser la surutilisation des fonds à un mois donné en dépensant moins le mois suivant.</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20</a:t>
            </a:fld>
            <a:endParaRPr lang="en-US" altLang="en-US"/>
          </a:p>
        </p:txBody>
      </p:sp>
    </p:spTree>
    <p:extLst>
      <p:ext uri="{BB962C8B-B14F-4D97-AF65-F5344CB8AC3E}">
        <p14:creationId xmlns:p14="http://schemas.microsoft.com/office/powerpoint/2010/main" val="4182869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25</a:t>
            </a:fld>
            <a:endParaRPr lang="en-US" altLang="en-US"/>
          </a:p>
        </p:txBody>
      </p:sp>
    </p:spTree>
    <p:extLst>
      <p:ext uri="{BB962C8B-B14F-4D97-AF65-F5344CB8AC3E}">
        <p14:creationId xmlns:p14="http://schemas.microsoft.com/office/powerpoint/2010/main" val="3450731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26</a:t>
            </a:fld>
            <a:endParaRPr lang="en-US" altLang="en-US"/>
          </a:p>
        </p:txBody>
      </p:sp>
    </p:spTree>
    <p:extLst>
      <p:ext uri="{BB962C8B-B14F-4D97-AF65-F5344CB8AC3E}">
        <p14:creationId xmlns:p14="http://schemas.microsoft.com/office/powerpoint/2010/main" val="474477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au personnel </a:t>
            </a:r>
            <a:r>
              <a:rPr lang="en-US" dirty="0" err="1"/>
              <a:t>enseignant</a:t>
            </a:r>
            <a:r>
              <a:rPr lang="en-US" dirty="0"/>
              <a:t> : </a:t>
            </a:r>
            <a:r>
              <a:rPr lang="fr-FR" dirty="0"/>
              <a:t>Les publicités Instagram des diapositives 32 à 37 apparaissent dans la version des élèves. Les élèves peuvent les faire défiler et acheter ce qu’elles ou ils souhaitent, et même faire plusieurs achats. Donnez-leur le temps de décider avant de leur montrer les dépenses réelles à la diapositive 39.</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32</a:t>
            </a:fld>
            <a:endParaRPr lang="en-US" altLang="en-US"/>
          </a:p>
        </p:txBody>
      </p:sp>
    </p:spTree>
    <p:extLst>
      <p:ext uri="{BB962C8B-B14F-4D97-AF65-F5344CB8AC3E}">
        <p14:creationId xmlns:p14="http://schemas.microsoft.com/office/powerpoint/2010/main" val="1420499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Notes au personnel enseignant : Les publicités Instagram des diapositives 32 à 37 apparaissent dans la version des élèves. Les élèves peuvent les faire défiler et acheter ce qu’elles ou ils souhaitent, et même faire plusieurs achats. Donnez-leur le temps de décider avant de leur montrer les dépenses réelles à la diapositive 39.</a:t>
            </a:r>
          </a:p>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33</a:t>
            </a:fld>
            <a:endParaRPr lang="en-US" altLang="en-US"/>
          </a:p>
        </p:txBody>
      </p:sp>
    </p:spTree>
    <p:extLst>
      <p:ext uri="{BB962C8B-B14F-4D97-AF65-F5344CB8AC3E}">
        <p14:creationId xmlns:p14="http://schemas.microsoft.com/office/powerpoint/2010/main" val="3847819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Notes au personnel enseignant : Les publicités Instagram des diapositives 32 à 37 apparaissent dans la version des élèves. Les élèves peuvent les faire défiler et acheter ce qu’elles ou ils souhaitent, et même faire plusieurs achats. Donnez-leur le temps de décider avant de leur montrer les dépenses réelles à la diapositive 39.</a:t>
            </a:r>
          </a:p>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34</a:t>
            </a:fld>
            <a:endParaRPr lang="en-US" altLang="en-US"/>
          </a:p>
        </p:txBody>
      </p:sp>
    </p:spTree>
    <p:extLst>
      <p:ext uri="{BB962C8B-B14F-4D97-AF65-F5344CB8AC3E}">
        <p14:creationId xmlns:p14="http://schemas.microsoft.com/office/powerpoint/2010/main" val="3902977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Notes au personnel enseignant : Les publicités Instagram des diapositives 32 à 37 apparaissent dans la version des élèves. Les élèves peuvent les faire défiler et acheter ce qu’elles ou ils souhaitent, et même faire plusieurs achats. Donnez-leur le temps de décider avant de leur montrer les dépenses réelles à la diapositive 39.</a:t>
            </a:r>
          </a:p>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35</a:t>
            </a:fld>
            <a:endParaRPr lang="en-US" altLang="en-US"/>
          </a:p>
        </p:txBody>
      </p:sp>
    </p:spTree>
    <p:extLst>
      <p:ext uri="{BB962C8B-B14F-4D97-AF65-F5344CB8AC3E}">
        <p14:creationId xmlns:p14="http://schemas.microsoft.com/office/powerpoint/2010/main" val="1119092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Notes au personnel enseignant : Les publicités Instagram des diapositives 32 à 37 apparaissent dans la version des élèves. Les élèves peuvent les faire défiler et acheter ce qu’elles ou ils souhaitent, et même faire plusieurs achats. Donnez-leur le temps de décider avant de leur montrer les dépenses réelles à la diapositive 39.</a:t>
            </a:r>
          </a:p>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36</a:t>
            </a:fld>
            <a:endParaRPr lang="en-US" altLang="en-US"/>
          </a:p>
        </p:txBody>
      </p:sp>
    </p:spTree>
    <p:extLst>
      <p:ext uri="{BB962C8B-B14F-4D97-AF65-F5344CB8AC3E}">
        <p14:creationId xmlns:p14="http://schemas.microsoft.com/office/powerpoint/2010/main" val="1645517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Notes au personnel enseignant : Les publicités Instagram des diapositives 32 à 37 apparaissent dans la version des élèves. Les élèves peuvent les faire défiler et acheter ce qu’elles ou ils souhaitent, et même faire plusieurs achats. Donnez-leur le temps de décider avant de leur montrer les dépenses réelles à la diapositive 39.</a:t>
            </a:r>
          </a:p>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37</a:t>
            </a:fld>
            <a:endParaRPr lang="en-US" altLang="en-US"/>
          </a:p>
        </p:txBody>
      </p:sp>
    </p:spTree>
    <p:extLst>
      <p:ext uri="{BB962C8B-B14F-4D97-AF65-F5344CB8AC3E}">
        <p14:creationId xmlns:p14="http://schemas.microsoft.com/office/powerpoint/2010/main" val="3145361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38</a:t>
            </a:fld>
            <a:endParaRPr lang="en-US" altLang="en-US"/>
          </a:p>
        </p:txBody>
      </p:sp>
    </p:spTree>
    <p:extLst>
      <p:ext uri="{BB962C8B-B14F-4D97-AF65-F5344CB8AC3E}">
        <p14:creationId xmlns:p14="http://schemas.microsoft.com/office/powerpoint/2010/main" val="3571178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au personnel </a:t>
            </a:r>
            <a:r>
              <a:rPr lang="en-US" baseline="0" dirty="0" err="1"/>
              <a:t>enseignant</a:t>
            </a:r>
            <a:r>
              <a:rPr lang="en-US" baseline="0" dirty="0"/>
              <a:t> </a:t>
            </a:r>
            <a:r>
              <a:rPr lang="en-US" dirty="0"/>
              <a:t>: </a:t>
            </a:r>
            <a:r>
              <a:rPr lang="fr-FR" dirty="0"/>
              <a:t>Les élèves peuvent combiner les montants à l’objectif financier de leur choix (p. ex. 1 000 $ pour des études postsecondaires ou 1 000 $ pour des vacances).</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a:t>
            </a:fld>
            <a:endParaRPr lang="en-US" altLang="en-US"/>
          </a:p>
        </p:txBody>
      </p:sp>
    </p:spTree>
    <p:extLst>
      <p:ext uri="{BB962C8B-B14F-4D97-AF65-F5344CB8AC3E}">
        <p14:creationId xmlns:p14="http://schemas.microsoft.com/office/powerpoint/2010/main" val="2909636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Notes au personnel </a:t>
            </a:r>
            <a:r>
              <a:rPr lang="en-US" dirty="0" err="1"/>
              <a:t>enseignant</a:t>
            </a:r>
            <a:r>
              <a:rPr lang="en-US" dirty="0"/>
              <a:t> : </a:t>
            </a:r>
            <a:r>
              <a:rPr lang="fr-FR" dirty="0"/>
              <a:t>Cette diapositive n’apparaît que dans la version du personnel enseignant. Présentez cette diapositive aux élèves et demandez-leur de noter les chiffres dans la colonne des dépenses réelles de leur planificateur de budget.</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39</a:t>
            </a:fld>
            <a:endParaRPr lang="en-US" altLang="en-US"/>
          </a:p>
        </p:txBody>
      </p:sp>
    </p:spTree>
    <p:extLst>
      <p:ext uri="{BB962C8B-B14F-4D97-AF65-F5344CB8AC3E}">
        <p14:creationId xmlns:p14="http://schemas.microsoft.com/office/powerpoint/2010/main" val="2491322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au personnel </a:t>
            </a:r>
            <a:r>
              <a:rPr lang="en-US" dirty="0" err="1"/>
              <a:t>enseignant</a:t>
            </a:r>
            <a:r>
              <a:rPr lang="en-US" dirty="0"/>
              <a:t> : </a:t>
            </a:r>
            <a:r>
              <a:rPr lang="fr-FR" dirty="0"/>
              <a:t>Cette activité est également disponible dans la vidéo de la diapositive précédente. L’activité en classe peut être faite au moyen de la vidéo ou des diapositives.</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44</a:t>
            </a:fld>
            <a:endParaRPr lang="en-US" altLang="en-US"/>
          </a:p>
        </p:txBody>
      </p:sp>
    </p:spTree>
    <p:extLst>
      <p:ext uri="{BB962C8B-B14F-4D97-AF65-F5344CB8AC3E}">
        <p14:creationId xmlns:p14="http://schemas.microsoft.com/office/powerpoint/2010/main" val="4289686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Notes au personnel enseignant : Les élèves qui choisissent d’emprunter sont susceptibles de s’approcher de leur objectif financier, voire de l’atteindre. Ces élèves auront ainsi l’auto ou les vacances voulues. C’est ce qu’on appelle </a:t>
            </a:r>
            <a:r>
              <a:rPr lang="fr-FR" b="0" dirty="0"/>
              <a:t>la satisfaction immédiate</a:t>
            </a:r>
            <a:r>
              <a:rPr lang="fr-FR" dirty="0"/>
              <a:t>. Le jeu n’est pas terminé pour autant : les élèves disposent de 18 mois pour rembourser leur dette. Vous pouvez leur montrer les calculs qu’on trouve dans le guide. À titre d’information, la dette A est un prêt à intérêt composé, ce qui signifie qu’elle augmente de façon exponentielle. La dette B est un prêt à intérêt simple. Elle augmente donc de manière linéaire. On ne s’attend pas à ce que les élèves de 7e année apprennent la différence entre l’intérêt composé et l’intérêt simple.</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50</a:t>
            </a:fld>
            <a:endParaRPr lang="en-US" altLang="en-US"/>
          </a:p>
        </p:txBody>
      </p:sp>
    </p:spTree>
    <p:extLst>
      <p:ext uri="{BB962C8B-B14F-4D97-AF65-F5344CB8AC3E}">
        <p14:creationId xmlns:p14="http://schemas.microsoft.com/office/powerpoint/2010/main" val="3820950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Notes au personnel enseignant : On n’éprouve jamais de satisfaction immédiate quand on fait un placement. On peut regarder notre argent fructifier au fil du temps. Vous pouvez présenter aux élèves les calculs qu’on trouve dans le guide et les vidéos supplémentaires qui montrent la différence entre un faible taux d’intérêt et un taux élevé d’intérêt au fil du temps.</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51</a:t>
            </a:fld>
            <a:endParaRPr lang="en-US" altLang="en-US"/>
          </a:p>
        </p:txBody>
      </p:sp>
    </p:spTree>
    <p:extLst>
      <p:ext uri="{BB962C8B-B14F-4D97-AF65-F5344CB8AC3E}">
        <p14:creationId xmlns:p14="http://schemas.microsoft.com/office/powerpoint/2010/main" val="2370401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au personnel </a:t>
            </a:r>
            <a:r>
              <a:rPr lang="en-US" dirty="0" err="1"/>
              <a:t>enseignant</a:t>
            </a:r>
            <a:r>
              <a:rPr lang="en-US" dirty="0"/>
              <a:t> : </a:t>
            </a:r>
            <a:r>
              <a:rPr lang="fr-FR" dirty="0"/>
              <a:t>Les élèves qui choisissent de s’endetter pourraient trouver une satisfaction immédiate.</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52</a:t>
            </a:fld>
            <a:endParaRPr lang="en-US" altLang="en-US"/>
          </a:p>
        </p:txBody>
      </p:sp>
    </p:spTree>
    <p:extLst>
      <p:ext uri="{BB962C8B-B14F-4D97-AF65-F5344CB8AC3E}">
        <p14:creationId xmlns:p14="http://schemas.microsoft.com/office/powerpoint/2010/main" val="3763916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au personnel </a:t>
            </a:r>
            <a:r>
              <a:rPr lang="en-US" dirty="0" err="1"/>
              <a:t>enseignant</a:t>
            </a:r>
            <a:r>
              <a:rPr lang="en-US" dirty="0"/>
              <a:t> : </a:t>
            </a:r>
            <a:r>
              <a:rPr lang="fr-FR" dirty="0"/>
              <a:t>Les élèves ne devraient plus avoir de difficulté à établir</a:t>
            </a:r>
          </a:p>
          <a:p>
            <a:r>
              <a:rPr lang="fr-FR" dirty="0"/>
              <a:t>un budget mensuel et à y apporter des modifications.</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55</a:t>
            </a:fld>
            <a:endParaRPr lang="en-US" altLang="en-US"/>
          </a:p>
        </p:txBody>
      </p:sp>
    </p:spTree>
    <p:extLst>
      <p:ext uri="{BB962C8B-B14F-4D97-AF65-F5344CB8AC3E}">
        <p14:creationId xmlns:p14="http://schemas.microsoft.com/office/powerpoint/2010/main" val="3774738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Notes au personnel </a:t>
            </a:r>
            <a:r>
              <a:rPr lang="en-US" dirty="0" err="1"/>
              <a:t>enseignant</a:t>
            </a:r>
            <a:r>
              <a:rPr lang="en-US" dirty="0"/>
              <a:t> : </a:t>
            </a:r>
            <a:r>
              <a:rPr lang="fr-FR" dirty="0"/>
              <a:t>Cette diapositive n’apparaît que dans la version du personnel enseignant. Présentez cette diapositive aux élèves et demandez-leur de noter les chiffres dans la colonne des dépenses réelles de leur planificateur de budget.</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56</a:t>
            </a:fld>
            <a:endParaRPr lang="en-US" altLang="en-US"/>
          </a:p>
        </p:txBody>
      </p:sp>
    </p:spTree>
    <p:extLst>
      <p:ext uri="{BB962C8B-B14F-4D97-AF65-F5344CB8AC3E}">
        <p14:creationId xmlns:p14="http://schemas.microsoft.com/office/powerpoint/2010/main" val="1064235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au personnel </a:t>
            </a:r>
            <a:r>
              <a:rPr lang="en-US" dirty="0" err="1"/>
              <a:t>enseignant</a:t>
            </a:r>
            <a:r>
              <a:rPr lang="en-US" dirty="0"/>
              <a:t> : </a:t>
            </a:r>
            <a:r>
              <a:rPr lang="fr-FR" dirty="0"/>
              <a:t>Les élèves ajouteront les différences mensuelles pour l’année. Selon les décisions prises depuis le début du jeu, les élèves sont susceptibles d’additionner des nombres entiers positifs et négatifs à ce stade-ci.</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57</a:t>
            </a:fld>
            <a:endParaRPr lang="en-US" altLang="en-US"/>
          </a:p>
        </p:txBody>
      </p:sp>
    </p:spTree>
    <p:extLst>
      <p:ext uri="{BB962C8B-B14F-4D97-AF65-F5344CB8AC3E}">
        <p14:creationId xmlns:p14="http://schemas.microsoft.com/office/powerpoint/2010/main" val="42389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59</a:t>
            </a:fld>
            <a:endParaRPr lang="en-US" altLang="en-US"/>
          </a:p>
        </p:txBody>
      </p:sp>
    </p:spTree>
    <p:extLst>
      <p:ext uri="{BB962C8B-B14F-4D97-AF65-F5344CB8AC3E}">
        <p14:creationId xmlns:p14="http://schemas.microsoft.com/office/powerpoint/2010/main" val="702602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60</a:t>
            </a:fld>
            <a:endParaRPr lang="en-US" altLang="en-US"/>
          </a:p>
        </p:txBody>
      </p:sp>
    </p:spTree>
    <p:extLst>
      <p:ext uri="{BB962C8B-B14F-4D97-AF65-F5344CB8AC3E}">
        <p14:creationId xmlns:p14="http://schemas.microsoft.com/office/powerpoint/2010/main" val="1059009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au personnel </a:t>
            </a:r>
            <a:r>
              <a:rPr lang="en-US" dirty="0" err="1"/>
              <a:t>enseignant</a:t>
            </a:r>
            <a:r>
              <a:rPr lang="en-US" dirty="0"/>
              <a:t> : </a:t>
            </a:r>
            <a:r>
              <a:rPr lang="fr-FR" dirty="0"/>
              <a:t>Présentez maintenant les deux principales fiches de travail pour le projet, soit le planificateur de budget mensuel et le planificateur de budget sur deux ans.</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7</a:t>
            </a:fld>
            <a:endParaRPr lang="en-US" altLang="en-US"/>
          </a:p>
        </p:txBody>
      </p:sp>
    </p:spTree>
    <p:extLst>
      <p:ext uri="{BB962C8B-B14F-4D97-AF65-F5344CB8AC3E}">
        <p14:creationId xmlns:p14="http://schemas.microsoft.com/office/powerpoint/2010/main" val="2331736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au personnel </a:t>
            </a:r>
            <a:r>
              <a:rPr lang="en-US" dirty="0" err="1"/>
              <a:t>enseignant</a:t>
            </a:r>
            <a:r>
              <a:rPr lang="en-US" dirty="0"/>
              <a:t> : </a:t>
            </a:r>
            <a:r>
              <a:rPr lang="fr-FR" dirty="0"/>
              <a:t>Les publicités Instagram des diapositives 61 et 62 n’apparaissent que dans la version des élèves. Donnez aux élèves le temps de décider de faire ou non un achat.</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61</a:t>
            </a:fld>
            <a:endParaRPr lang="en-US" altLang="en-US"/>
          </a:p>
        </p:txBody>
      </p:sp>
    </p:spTree>
    <p:extLst>
      <p:ext uri="{BB962C8B-B14F-4D97-AF65-F5344CB8AC3E}">
        <p14:creationId xmlns:p14="http://schemas.microsoft.com/office/powerpoint/2010/main" val="3675162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au personnel </a:t>
            </a:r>
            <a:r>
              <a:rPr lang="en-US" dirty="0" err="1"/>
              <a:t>enseignant</a:t>
            </a:r>
            <a:r>
              <a:rPr lang="en-US" dirty="0"/>
              <a:t> : </a:t>
            </a:r>
            <a:r>
              <a:rPr lang="fr-FR" dirty="0"/>
              <a:t>Les publicités Instagram des diapositives 61 et 62 n’apparaissent que dans la version des élèves. Donnez aux élèves le temps de décider de faire ou non un achat.</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62</a:t>
            </a:fld>
            <a:endParaRPr lang="en-US" altLang="en-US"/>
          </a:p>
        </p:txBody>
      </p:sp>
    </p:spTree>
    <p:extLst>
      <p:ext uri="{BB962C8B-B14F-4D97-AF65-F5344CB8AC3E}">
        <p14:creationId xmlns:p14="http://schemas.microsoft.com/office/powerpoint/2010/main" val="1921215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Notes au personnel </a:t>
            </a:r>
            <a:r>
              <a:rPr lang="en-US" dirty="0" err="1"/>
              <a:t>enseignant</a:t>
            </a:r>
            <a:r>
              <a:rPr lang="en-US" dirty="0"/>
              <a:t> : </a:t>
            </a:r>
            <a:r>
              <a:rPr lang="fr-FR" sz="1800" b="0" i="0" u="none" strike="noStrike" baseline="0" dirty="0">
                <a:latin typeface="GothamHTF-Book"/>
              </a:rPr>
              <a:t>Cette diapositive n’apparaît que dans la version du personnel enseignant. Donnez ces instructions à vos élèves pour qu’elles ou ils puissent effectuer les calculs pour la </a:t>
            </a:r>
            <a:r>
              <a:rPr lang="en-CA" sz="1800" b="0" i="0" u="none" strike="noStrike" baseline="0" dirty="0" err="1">
                <a:latin typeface="GothamHTF-Book"/>
              </a:rPr>
              <a:t>deuxième</a:t>
            </a:r>
            <a:r>
              <a:rPr lang="en-CA" sz="1800" b="0" i="0" u="none" strike="noStrike" baseline="0" dirty="0">
                <a:latin typeface="GothamHTF-Book"/>
              </a:rPr>
              <a:t> </a:t>
            </a:r>
            <a:r>
              <a:rPr lang="en-CA" sz="1800" b="0" i="0" u="none" strike="noStrike" baseline="0" dirty="0" err="1">
                <a:latin typeface="GothamHTF-Book"/>
              </a:rPr>
              <a:t>année</a:t>
            </a:r>
            <a:r>
              <a:rPr lang="en-CA" sz="1800" b="0" i="0" u="none" strike="noStrike" baseline="0" dirty="0">
                <a:latin typeface="GothamHTF-Book"/>
              </a:rPr>
              <a:t>.</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63</a:t>
            </a:fld>
            <a:endParaRPr lang="en-US" altLang="en-US"/>
          </a:p>
        </p:txBody>
      </p:sp>
    </p:spTree>
    <p:extLst>
      <p:ext uri="{BB962C8B-B14F-4D97-AF65-F5344CB8AC3E}">
        <p14:creationId xmlns:p14="http://schemas.microsoft.com/office/powerpoint/2010/main" val="2456382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64</a:t>
            </a:fld>
            <a:endParaRPr lang="en-US" altLang="en-US"/>
          </a:p>
        </p:txBody>
      </p:sp>
    </p:spTree>
    <p:extLst>
      <p:ext uri="{BB962C8B-B14F-4D97-AF65-F5344CB8AC3E}">
        <p14:creationId xmlns:p14="http://schemas.microsoft.com/office/powerpoint/2010/main" val="80854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Voilà la récompense des élèves qui ont placé leur argent. Assurez-vous que les élèves ont déduit les frais de retrait de leurs gains. Par exemple, dans le cas de l’option A, les gains sont de 688,38 $ sans les frais de retrait. Puisque 688,38 $ – 50 $ = 638,38 $, les élèves inscriront 638,38 $ dans leur planificateur financier.</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65</a:t>
            </a:fld>
            <a:endParaRPr lang="en-US" altLang="en-US"/>
          </a:p>
        </p:txBody>
      </p:sp>
    </p:spTree>
    <p:extLst>
      <p:ext uri="{BB962C8B-B14F-4D97-AF65-F5344CB8AC3E}">
        <p14:creationId xmlns:p14="http://schemas.microsoft.com/office/powerpoint/2010/main" val="370567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68</a:t>
            </a:fld>
            <a:endParaRPr lang="en-US" altLang="en-US"/>
          </a:p>
        </p:txBody>
      </p:sp>
    </p:spTree>
    <p:extLst>
      <p:ext uri="{BB962C8B-B14F-4D97-AF65-F5344CB8AC3E}">
        <p14:creationId xmlns:p14="http://schemas.microsoft.com/office/powerpoint/2010/main" val="772321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8</a:t>
            </a:fld>
            <a:endParaRPr lang="en-US" altLang="en-US"/>
          </a:p>
        </p:txBody>
      </p:sp>
    </p:spTree>
    <p:extLst>
      <p:ext uri="{BB962C8B-B14F-4D97-AF65-F5344CB8AC3E}">
        <p14:creationId xmlns:p14="http://schemas.microsoft.com/office/powerpoint/2010/main" val="2561131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au personnel </a:t>
            </a:r>
            <a:r>
              <a:rPr lang="en-US" dirty="0" err="1"/>
              <a:t>enseignant</a:t>
            </a:r>
            <a:r>
              <a:rPr lang="en-US" dirty="0"/>
              <a:t> : </a:t>
            </a:r>
            <a:r>
              <a:rPr lang="fr-FR" dirty="0"/>
              <a:t>Les élèves ne peuvent pas choisir l’option 3 (c’est-à-dire la moins chère) pour toutes les dépenses discrétionnaires des diapositives 14 à 16.</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12</a:t>
            </a:fld>
            <a:endParaRPr lang="en-US" altLang="en-US"/>
          </a:p>
        </p:txBody>
      </p:sp>
    </p:spTree>
    <p:extLst>
      <p:ext uri="{BB962C8B-B14F-4D97-AF65-F5344CB8AC3E}">
        <p14:creationId xmlns:p14="http://schemas.microsoft.com/office/powerpoint/2010/main" val="1485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au personnel </a:t>
            </a:r>
            <a:r>
              <a:rPr lang="en-US" dirty="0" err="1"/>
              <a:t>enseignant</a:t>
            </a:r>
            <a:r>
              <a:rPr lang="en-US" dirty="0"/>
              <a:t> : </a:t>
            </a:r>
            <a:r>
              <a:rPr lang="fr-FR" dirty="0"/>
              <a:t>Warren </a:t>
            </a:r>
            <a:r>
              <a:rPr lang="fr-FR" dirty="0" err="1"/>
              <a:t>Buffett</a:t>
            </a:r>
            <a:r>
              <a:rPr lang="fr-FR" dirty="0"/>
              <a:t> est l’un des meilleurs investisseurs de tous les temps. Sa valeur nette actuelle s’élève à plus de 100 milliards de dollars, ce qui en fait la sixième personne la plus riche au monde. Il s’est engagé à donner 99 % de sa richesse.</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13</a:t>
            </a:fld>
            <a:endParaRPr lang="en-US" altLang="en-US"/>
          </a:p>
        </p:txBody>
      </p:sp>
    </p:spTree>
    <p:extLst>
      <p:ext uri="{BB962C8B-B14F-4D97-AF65-F5344CB8AC3E}">
        <p14:creationId xmlns:p14="http://schemas.microsoft.com/office/powerpoint/2010/main" val="3888023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au personnel </a:t>
            </a:r>
            <a:r>
              <a:rPr lang="en-US" dirty="0" err="1"/>
              <a:t>enseignant</a:t>
            </a:r>
            <a:r>
              <a:rPr lang="en-US" dirty="0"/>
              <a:t> : </a:t>
            </a:r>
            <a:r>
              <a:rPr lang="fr-FR" dirty="0"/>
              <a:t>Si les élèves souhaitent ajuster leur budget, elles ou ils doivent le faire MAINTENANT, avant que vous leur montriez les dépenses réelles. Dites-leur qu’elles ou ils peuvent épargner ce qui leur reste ou s’en servir pour des dépenses discrétionnaires. Si leurs dépenses prévues sont supérieures à leurs revenus, les élèves peuvent réduire leur épargne ou leurs dépenses discrétionnaires.</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17</a:t>
            </a:fld>
            <a:endParaRPr lang="en-US" altLang="en-US"/>
          </a:p>
        </p:txBody>
      </p:sp>
    </p:spTree>
    <p:extLst>
      <p:ext uri="{BB962C8B-B14F-4D97-AF65-F5344CB8AC3E}">
        <p14:creationId xmlns:p14="http://schemas.microsoft.com/office/powerpoint/2010/main" val="236605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au personnel </a:t>
            </a:r>
            <a:r>
              <a:rPr lang="en-US" dirty="0" err="1"/>
              <a:t>enseignant</a:t>
            </a:r>
            <a:r>
              <a:rPr lang="en-US" dirty="0"/>
              <a:t> : </a:t>
            </a:r>
            <a:r>
              <a:rPr lang="fr-FR" dirty="0"/>
              <a:t>Cette diapositive n’apparaît que dans la version du personnel enseignant. Présentez cette diapositive aux élèves et demandez-leur de noter les chiffres dans la colonne des dépenses réelles de leur planificateur de budget.</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18</a:t>
            </a:fld>
            <a:endParaRPr lang="en-US" altLang="en-US"/>
          </a:p>
        </p:txBody>
      </p:sp>
    </p:spTree>
    <p:extLst>
      <p:ext uri="{BB962C8B-B14F-4D97-AF65-F5344CB8AC3E}">
        <p14:creationId xmlns:p14="http://schemas.microsoft.com/office/powerpoint/2010/main" val="230681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19</a:t>
            </a:fld>
            <a:endParaRPr lang="en-US" altLang="en-US"/>
          </a:p>
        </p:txBody>
      </p:sp>
    </p:spTree>
    <p:extLst>
      <p:ext uri="{BB962C8B-B14F-4D97-AF65-F5344CB8AC3E}">
        <p14:creationId xmlns:p14="http://schemas.microsoft.com/office/powerpoint/2010/main" val="2251720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03E4B8F-E39D-415C-9FD1-48324CFEA9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 y="-33338"/>
            <a:ext cx="9232900" cy="692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47997122-2720-4A39-86CE-E05558E9E10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3213" y="260350"/>
            <a:ext cx="32591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95536" y="1988841"/>
            <a:ext cx="8424936" cy="1080119"/>
          </a:xfrm>
        </p:spPr>
        <p:txBody>
          <a:bodyPr/>
          <a:lstStyle>
            <a:lvl1pPr algn="ctr">
              <a:lnSpc>
                <a:spcPct val="85000"/>
              </a:lnSpc>
              <a:defRPr sz="4800">
                <a:solidFill>
                  <a:srgbClr val="003E38"/>
                </a:solidFill>
              </a:defRPr>
            </a:lvl1pPr>
          </a:lstStyle>
          <a:p>
            <a:pPr lvl="0"/>
            <a:r>
              <a:rPr lang="en-US" noProof="0"/>
              <a:t>Click to edit Master title style</a:t>
            </a:r>
            <a:endParaRPr lang="en-US" noProof="0" dirty="0"/>
          </a:p>
        </p:txBody>
      </p:sp>
      <p:sp>
        <p:nvSpPr>
          <p:cNvPr id="4099" name="Rectangle 3"/>
          <p:cNvSpPr>
            <a:spLocks noGrp="1" noChangeArrowheads="1"/>
          </p:cNvSpPr>
          <p:nvPr>
            <p:ph type="subTitle" idx="1"/>
          </p:nvPr>
        </p:nvSpPr>
        <p:spPr>
          <a:xfrm>
            <a:off x="395536" y="3068960"/>
            <a:ext cx="8424936" cy="457200"/>
          </a:xfrm>
        </p:spPr>
        <p:txBody>
          <a:bodyPr/>
          <a:lstStyle>
            <a:lvl1pPr marL="0" indent="0" algn="ctr">
              <a:buFontTx/>
              <a:buNone/>
              <a:defRPr sz="2800">
                <a:solidFill>
                  <a:srgbClr val="477E27"/>
                </a:solidFill>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136001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 single column tex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1FC0B54-ED9A-4E13-8A46-BBB9F19D66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FFEC84E0-E8A2-4A7C-9084-B475B6EAE9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AC7970A8-5592-4F1E-9924-BDE11EB0ED9A}"/>
              </a:ext>
            </a:extLst>
          </p:cNvPr>
          <p:cNvSpPr txBox="1">
            <a:spLocks/>
          </p:cNvSpPr>
          <p:nvPr userDrawn="1"/>
        </p:nvSpPr>
        <p:spPr bwMode="auto">
          <a:xfrm>
            <a:off x="7604125"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79BD86C0-2772-4189-86E9-098651FA57A6}"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p>
            <a:r>
              <a:rPr lang="en-US"/>
              <a:t>Click to edit Master title style</a:t>
            </a:r>
          </a:p>
        </p:txBody>
      </p:sp>
      <p:sp>
        <p:nvSpPr>
          <p:cNvPr id="3" name="Content Placeholder 2"/>
          <p:cNvSpPr>
            <a:spLocks noGrp="1"/>
          </p:cNvSpPr>
          <p:nvPr>
            <p:ph idx="1"/>
          </p:nvPr>
        </p:nvSpPr>
        <p:spPr>
          <a:xfrm>
            <a:off x="467544" y="1412776"/>
            <a:ext cx="7923981"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42A868-16CD-4CF7-B8ED-85A4CFD7258F}"/>
              </a:ext>
            </a:extLst>
          </p:cNvPr>
          <p:cNvSpPr>
            <a:spLocks noGrp="1"/>
          </p:cNvSpPr>
          <p:nvPr>
            <p:ph type="sldNum" sz="quarter" idx="10"/>
          </p:nvPr>
        </p:nvSpPr>
        <p:spPr>
          <a:xfrm>
            <a:off x="7451725" y="6103938"/>
            <a:ext cx="1006475" cy="349250"/>
          </a:xfrm>
        </p:spPr>
        <p:txBody>
          <a:bodyPr/>
          <a:lstStyle>
            <a:lvl1pPr>
              <a:defRPr>
                <a:solidFill>
                  <a:schemeClr val="bg1"/>
                </a:solidFill>
              </a:defRPr>
            </a:lvl1pPr>
          </a:lstStyle>
          <a:p>
            <a:fld id="{FC0799EC-A505-4BE5-8DFA-14BA55F042AF}" type="slidenum">
              <a:rPr lang="en-US" altLang="en-US"/>
              <a:pPr/>
              <a:t>‹#›</a:t>
            </a:fld>
            <a:endParaRPr lang="en-US" altLang="en-US"/>
          </a:p>
        </p:txBody>
      </p:sp>
    </p:spTree>
    <p:extLst>
      <p:ext uri="{BB962C8B-B14F-4D97-AF65-F5344CB8AC3E}">
        <p14:creationId xmlns:p14="http://schemas.microsoft.com/office/powerpoint/2010/main" val="780318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 double column tex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7C06ACB7-5103-4CE3-A320-1ECD112E9B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EE0088AB-2F15-49EA-91AE-98AF43308DC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8911CCA2-AA7E-4B68-8941-5D40FBD449F1}"/>
              </a:ext>
            </a:extLst>
          </p:cNvPr>
          <p:cNvSpPr txBox="1">
            <a:spLocks/>
          </p:cNvSpPr>
          <p:nvPr userDrawn="1"/>
        </p:nvSpPr>
        <p:spPr bwMode="auto">
          <a:xfrm>
            <a:off x="7604125"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DD1EA6E0-76D8-414F-8690-39B83060E0D6}"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p>
            <a:r>
              <a:rPr lang="en-US"/>
              <a:t>Click to edit Master title style</a:t>
            </a:r>
          </a:p>
        </p:txBody>
      </p:sp>
      <p:sp>
        <p:nvSpPr>
          <p:cNvPr id="3" name="Content Placeholder 2"/>
          <p:cNvSpPr>
            <a:spLocks noGrp="1"/>
          </p:cNvSpPr>
          <p:nvPr>
            <p:ph idx="1"/>
          </p:nvPr>
        </p:nvSpPr>
        <p:spPr>
          <a:xfrm>
            <a:off x="467544" y="1412776"/>
            <a:ext cx="3816423"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3"/>
          </p:nvPr>
        </p:nvSpPr>
        <p:spPr>
          <a:xfrm>
            <a:off x="4499992" y="1412776"/>
            <a:ext cx="3888432"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845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double column w/ pic">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2E8E6791-D5FC-4B2B-B748-38B3BF267F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59F5D9F7-8903-4DA0-A733-26C7BFBFCEB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F2036A0B-4DDD-43E2-9B5A-B29E2ECCE000}"/>
              </a:ext>
            </a:extLst>
          </p:cNvPr>
          <p:cNvSpPr txBox="1">
            <a:spLocks/>
          </p:cNvSpPr>
          <p:nvPr userDrawn="1"/>
        </p:nvSpPr>
        <p:spPr bwMode="auto">
          <a:xfrm>
            <a:off x="7604125"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DDF2AA1A-C8EC-4D2B-A9A5-7A786BEBA968}"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p>
            <a:r>
              <a:rPr lang="en-US"/>
              <a:t>Click to edit Master title style</a:t>
            </a:r>
          </a:p>
        </p:txBody>
      </p:sp>
      <p:sp>
        <p:nvSpPr>
          <p:cNvPr id="3" name="Content Placeholder 2"/>
          <p:cNvSpPr>
            <a:spLocks noGrp="1"/>
          </p:cNvSpPr>
          <p:nvPr>
            <p:ph idx="1"/>
          </p:nvPr>
        </p:nvSpPr>
        <p:spPr>
          <a:xfrm>
            <a:off x="467544" y="1412776"/>
            <a:ext cx="3816423" cy="4149824"/>
          </a:xfrm>
        </p:spPr>
        <p:txBody>
          <a:bodyPr/>
          <a:lstStyle>
            <a:lvl1pPr>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3"/>
          </p:nvPr>
        </p:nvSpPr>
        <p:spPr>
          <a:xfrm>
            <a:off x="4499993" y="1413680"/>
            <a:ext cx="3888358" cy="4175907"/>
          </a:xfrm>
        </p:spPr>
        <p:txBody>
          <a:bodyPr/>
          <a:lstStyle>
            <a:lvl1pPr>
              <a:defRPr baseline="0"/>
            </a:lvl1pPr>
          </a:lstStyle>
          <a:p>
            <a:pPr lvl="0"/>
            <a:r>
              <a:rPr lang="en-US" noProof="0"/>
              <a:t>Drag picture to placeholder or click icon to add</a:t>
            </a:r>
          </a:p>
        </p:txBody>
      </p:sp>
    </p:spTree>
    <p:extLst>
      <p:ext uri="{BB962C8B-B14F-4D97-AF65-F5344CB8AC3E}">
        <p14:creationId xmlns:p14="http://schemas.microsoft.com/office/powerpoint/2010/main" val="344611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pictur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9DF36F9-56FB-4643-8EAD-98A57CF2032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77FE9CFE-02B6-43C1-956B-6355F1C18D8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A729FAB0-E70E-4FFA-A2A9-BBD8D724BD68}"/>
              </a:ext>
            </a:extLst>
          </p:cNvPr>
          <p:cNvSpPr txBox="1">
            <a:spLocks/>
          </p:cNvSpPr>
          <p:nvPr userDrawn="1"/>
        </p:nvSpPr>
        <p:spPr bwMode="auto">
          <a:xfrm>
            <a:off x="7604125"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1ED6DB6B-13E3-4C07-85CE-B296F542255B}"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lvl1pPr>
              <a:defRPr baseline="0"/>
            </a:lvl1pPr>
          </a:lstStyle>
          <a:p>
            <a:r>
              <a:rPr lang="en-US"/>
              <a:t>Click to edit Master title style</a:t>
            </a:r>
          </a:p>
        </p:txBody>
      </p:sp>
      <p:sp>
        <p:nvSpPr>
          <p:cNvPr id="5" name="Picture Placeholder 4"/>
          <p:cNvSpPr>
            <a:spLocks noGrp="1"/>
          </p:cNvSpPr>
          <p:nvPr>
            <p:ph type="pic" sz="quarter" idx="13"/>
          </p:nvPr>
        </p:nvSpPr>
        <p:spPr>
          <a:xfrm>
            <a:off x="467544" y="1484784"/>
            <a:ext cx="7920807" cy="4032447"/>
          </a:xfrm>
        </p:spPr>
        <p:txBody>
          <a:bodyPr/>
          <a:lstStyle>
            <a:lvl1pPr>
              <a:defRPr baseline="0"/>
            </a:lvl1pPr>
          </a:lstStyle>
          <a:p>
            <a:pPr lvl="0"/>
            <a:r>
              <a:rPr lang="en-US" noProof="0"/>
              <a:t>Drag picture to placeholder or click icon to add</a:t>
            </a:r>
          </a:p>
        </p:txBody>
      </p:sp>
    </p:spTree>
    <p:extLst>
      <p:ext uri="{BB962C8B-B14F-4D97-AF65-F5344CB8AC3E}">
        <p14:creationId xmlns:p14="http://schemas.microsoft.com/office/powerpoint/2010/main" val="622341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picture with caption">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9ECDE7D-AA42-49C7-B705-46C403598D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E1A9595E-D42C-41E1-93C7-51ECB35AD8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48DF1A14-F7D4-49B8-B169-41463095C9A4}"/>
              </a:ext>
            </a:extLst>
          </p:cNvPr>
          <p:cNvSpPr txBox="1">
            <a:spLocks/>
          </p:cNvSpPr>
          <p:nvPr userDrawn="1"/>
        </p:nvSpPr>
        <p:spPr bwMode="auto">
          <a:xfrm>
            <a:off x="7604125"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112117CC-225F-43E4-858F-38FF4E50F699}"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lvl1pPr>
              <a:defRPr baseline="0"/>
            </a:lvl1pPr>
          </a:lstStyle>
          <a:p>
            <a:r>
              <a:rPr lang="en-US"/>
              <a:t>Click to edit Master title style</a:t>
            </a:r>
          </a:p>
        </p:txBody>
      </p:sp>
      <p:sp>
        <p:nvSpPr>
          <p:cNvPr id="5" name="Picture Placeholder 4"/>
          <p:cNvSpPr>
            <a:spLocks noGrp="1"/>
          </p:cNvSpPr>
          <p:nvPr>
            <p:ph type="pic" sz="quarter" idx="13"/>
          </p:nvPr>
        </p:nvSpPr>
        <p:spPr>
          <a:xfrm>
            <a:off x="467544" y="1484785"/>
            <a:ext cx="7920807" cy="3384376"/>
          </a:xfrm>
        </p:spPr>
        <p:txBody>
          <a:bodyPr/>
          <a:lstStyle>
            <a:lvl1pPr>
              <a:defRPr baseline="0"/>
            </a:lvl1pPr>
          </a:lstStyle>
          <a:p>
            <a:pPr lvl="0"/>
            <a:r>
              <a:rPr lang="en-US" noProof="0"/>
              <a:t>Drag picture to placeholder or click icon to add</a:t>
            </a:r>
          </a:p>
        </p:txBody>
      </p:sp>
      <p:sp>
        <p:nvSpPr>
          <p:cNvPr id="4" name="Text Placeholder 3"/>
          <p:cNvSpPr>
            <a:spLocks noGrp="1"/>
          </p:cNvSpPr>
          <p:nvPr>
            <p:ph type="body" sz="quarter" idx="14"/>
          </p:nvPr>
        </p:nvSpPr>
        <p:spPr>
          <a:xfrm>
            <a:off x="468313" y="5084763"/>
            <a:ext cx="7920037" cy="288453"/>
          </a:xfrm>
        </p:spPr>
        <p:txBody>
          <a:bodyPr/>
          <a:lstStyle>
            <a:lvl1pPr marL="0" indent="0">
              <a:buNone/>
              <a:defRPr sz="1200" baseline="0"/>
            </a:lvl1pPr>
          </a:lstStyle>
          <a:p>
            <a:pPr lvl="0"/>
            <a:r>
              <a:rPr lang="en-US"/>
              <a:t>Click to edit Master text styles</a:t>
            </a:r>
          </a:p>
        </p:txBody>
      </p:sp>
    </p:spTree>
    <p:extLst>
      <p:ext uri="{BB962C8B-B14F-4D97-AF65-F5344CB8AC3E}">
        <p14:creationId xmlns:p14="http://schemas.microsoft.com/office/powerpoint/2010/main" val="40132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double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E3E935-9219-43BD-B1C0-C994441A72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54FA3E0-56BB-4937-B7CF-80E6F25D3C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677BEA60-25F7-4235-8519-8171C889DE84}"/>
              </a:ext>
            </a:extLst>
          </p:cNvPr>
          <p:cNvSpPr txBox="1">
            <a:spLocks/>
          </p:cNvSpPr>
          <p:nvPr userDrawn="1"/>
        </p:nvSpPr>
        <p:spPr bwMode="auto">
          <a:xfrm>
            <a:off x="7604125"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C4C9E0CC-6315-494F-A250-AE318807BD41}"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lvl1pPr>
              <a:defRPr baseline="0"/>
            </a:lvl1pPr>
          </a:lstStyle>
          <a:p>
            <a:r>
              <a:rPr lang="en-US"/>
              <a:t>Click to edit Master title style</a:t>
            </a:r>
          </a:p>
        </p:txBody>
      </p:sp>
      <p:sp>
        <p:nvSpPr>
          <p:cNvPr id="5" name="Picture Placeholder 4"/>
          <p:cNvSpPr>
            <a:spLocks noGrp="1"/>
          </p:cNvSpPr>
          <p:nvPr>
            <p:ph type="pic" sz="quarter" idx="13"/>
          </p:nvPr>
        </p:nvSpPr>
        <p:spPr>
          <a:xfrm>
            <a:off x="467545" y="1484784"/>
            <a:ext cx="3888432" cy="4032448"/>
          </a:xfrm>
        </p:spPr>
        <p:txBody>
          <a:bodyPr/>
          <a:lstStyle>
            <a:lvl1pPr>
              <a:defRPr baseline="0"/>
            </a:lvl1pPr>
          </a:lstStyle>
          <a:p>
            <a:pPr lvl="0"/>
            <a:r>
              <a:rPr lang="en-US" noProof="0"/>
              <a:t>Drag picture to placeholder or click icon to add</a:t>
            </a:r>
          </a:p>
        </p:txBody>
      </p:sp>
      <p:sp>
        <p:nvSpPr>
          <p:cNvPr id="6" name="Picture Placeholder 4"/>
          <p:cNvSpPr>
            <a:spLocks noGrp="1"/>
          </p:cNvSpPr>
          <p:nvPr>
            <p:ph type="pic" sz="quarter" idx="14"/>
          </p:nvPr>
        </p:nvSpPr>
        <p:spPr>
          <a:xfrm>
            <a:off x="4499992" y="1484784"/>
            <a:ext cx="3888432" cy="4032448"/>
          </a:xfrm>
        </p:spPr>
        <p:txBody>
          <a:bodyPr/>
          <a:lstStyle>
            <a:lvl1pPr>
              <a:defRPr baseline="0"/>
            </a:lvl1pPr>
          </a:lstStyle>
          <a:p>
            <a:pPr lvl="0"/>
            <a:r>
              <a:rPr lang="en-US" noProof="0"/>
              <a:t>Drag picture to placeholder or click icon to add</a:t>
            </a:r>
          </a:p>
        </p:txBody>
      </p:sp>
      <p:sp>
        <p:nvSpPr>
          <p:cNvPr id="10" name="Slide Number Placeholder 5">
            <a:extLst>
              <a:ext uri="{FF2B5EF4-FFF2-40B4-BE49-F238E27FC236}">
                <a16:creationId xmlns:a16="http://schemas.microsoft.com/office/drawing/2014/main" id="{4D41E4F5-F8D4-48A7-9FEA-B815523A7997}"/>
              </a:ext>
            </a:extLst>
          </p:cNvPr>
          <p:cNvSpPr>
            <a:spLocks noGrp="1"/>
          </p:cNvSpPr>
          <p:nvPr>
            <p:ph type="sldNum" sz="quarter" idx="15"/>
          </p:nvPr>
        </p:nvSpPr>
        <p:spPr>
          <a:xfrm>
            <a:off x="7451725" y="6103938"/>
            <a:ext cx="1006475" cy="349250"/>
          </a:xfrm>
        </p:spPr>
        <p:txBody>
          <a:bodyPr/>
          <a:lstStyle>
            <a:lvl1pPr>
              <a:defRPr>
                <a:solidFill>
                  <a:schemeClr val="bg1"/>
                </a:solidFill>
              </a:defRPr>
            </a:lvl1pPr>
          </a:lstStyle>
          <a:p>
            <a:fld id="{79DD0207-A730-4C47-B9BB-528A1D0B5720}" type="slidenum">
              <a:rPr lang="en-US" altLang="en-US"/>
              <a:pPr/>
              <a:t>‹#›</a:t>
            </a:fld>
            <a:endParaRPr lang="en-US" altLang="en-US"/>
          </a:p>
        </p:txBody>
      </p:sp>
    </p:spTree>
    <p:extLst>
      <p:ext uri="{BB962C8B-B14F-4D97-AF65-F5344CB8AC3E}">
        <p14:creationId xmlns:p14="http://schemas.microsoft.com/office/powerpoint/2010/main" val="3267308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double pic with capti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47BDD8E6-94B4-4324-B352-A493B32A3C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3B8B2888-6F86-4D23-A78B-4E993287D0C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a:extLst>
              <a:ext uri="{FF2B5EF4-FFF2-40B4-BE49-F238E27FC236}">
                <a16:creationId xmlns:a16="http://schemas.microsoft.com/office/drawing/2014/main" id="{790AE22C-54BA-47F2-B87A-AE69A3357E8E}"/>
              </a:ext>
            </a:extLst>
          </p:cNvPr>
          <p:cNvSpPr txBox="1">
            <a:spLocks/>
          </p:cNvSpPr>
          <p:nvPr userDrawn="1"/>
        </p:nvSpPr>
        <p:spPr bwMode="auto">
          <a:xfrm>
            <a:off x="7604125"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C2424D7C-5C6A-40CD-A93D-FCFE8953F2BA}"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lvl1pPr>
              <a:defRPr baseline="0"/>
            </a:lvl1pPr>
          </a:lstStyle>
          <a:p>
            <a:r>
              <a:rPr lang="en-US"/>
              <a:t>Click to edit Master title style</a:t>
            </a:r>
          </a:p>
        </p:txBody>
      </p:sp>
      <p:sp>
        <p:nvSpPr>
          <p:cNvPr id="5" name="Picture Placeholder 4"/>
          <p:cNvSpPr>
            <a:spLocks noGrp="1"/>
          </p:cNvSpPr>
          <p:nvPr>
            <p:ph type="pic" sz="quarter" idx="13"/>
          </p:nvPr>
        </p:nvSpPr>
        <p:spPr>
          <a:xfrm>
            <a:off x="467545" y="1484784"/>
            <a:ext cx="3888432" cy="3672408"/>
          </a:xfrm>
        </p:spPr>
        <p:txBody>
          <a:bodyPr/>
          <a:lstStyle>
            <a:lvl1pPr>
              <a:defRPr baseline="0"/>
            </a:lvl1pPr>
          </a:lstStyle>
          <a:p>
            <a:pPr lvl="0"/>
            <a:r>
              <a:rPr lang="en-US" noProof="0"/>
              <a:t>Drag picture to placeholder or click icon to add</a:t>
            </a:r>
          </a:p>
        </p:txBody>
      </p:sp>
      <p:sp>
        <p:nvSpPr>
          <p:cNvPr id="6" name="Picture Placeholder 4"/>
          <p:cNvSpPr>
            <a:spLocks noGrp="1"/>
          </p:cNvSpPr>
          <p:nvPr>
            <p:ph type="pic" sz="quarter" idx="14"/>
          </p:nvPr>
        </p:nvSpPr>
        <p:spPr>
          <a:xfrm>
            <a:off x="4499992" y="1484784"/>
            <a:ext cx="3888432" cy="3672408"/>
          </a:xfrm>
        </p:spPr>
        <p:txBody>
          <a:bodyPr/>
          <a:lstStyle>
            <a:lvl1pPr>
              <a:defRPr baseline="0"/>
            </a:lvl1pPr>
          </a:lstStyle>
          <a:p>
            <a:pPr lvl="0"/>
            <a:r>
              <a:rPr lang="en-US" noProof="0"/>
              <a:t>Drag picture to placeholder or click icon to add</a:t>
            </a:r>
          </a:p>
        </p:txBody>
      </p:sp>
      <p:sp>
        <p:nvSpPr>
          <p:cNvPr id="7" name="Text Placeholder 3"/>
          <p:cNvSpPr>
            <a:spLocks noGrp="1"/>
          </p:cNvSpPr>
          <p:nvPr>
            <p:ph type="body" sz="quarter" idx="15"/>
          </p:nvPr>
        </p:nvSpPr>
        <p:spPr>
          <a:xfrm>
            <a:off x="468313" y="5229200"/>
            <a:ext cx="3887663" cy="360040"/>
          </a:xfrm>
        </p:spPr>
        <p:txBody>
          <a:bodyPr/>
          <a:lstStyle>
            <a:lvl1pPr marL="0" indent="0">
              <a:buNone/>
              <a:defRPr sz="1200" baseline="0"/>
            </a:lvl1pPr>
          </a:lstStyle>
          <a:p>
            <a:pPr lvl="0"/>
            <a:r>
              <a:rPr lang="en-US"/>
              <a:t>Click to edit Master text styles</a:t>
            </a:r>
          </a:p>
        </p:txBody>
      </p:sp>
      <p:sp>
        <p:nvSpPr>
          <p:cNvPr id="8" name="Text Placeholder 3"/>
          <p:cNvSpPr>
            <a:spLocks noGrp="1"/>
          </p:cNvSpPr>
          <p:nvPr>
            <p:ph type="body" sz="quarter" idx="16"/>
          </p:nvPr>
        </p:nvSpPr>
        <p:spPr>
          <a:xfrm>
            <a:off x="4499992" y="5229200"/>
            <a:ext cx="3887663" cy="360040"/>
          </a:xfrm>
        </p:spPr>
        <p:txBody>
          <a:bodyPr/>
          <a:lstStyle>
            <a:lvl1pPr marL="0" indent="0">
              <a:buNone/>
              <a:defRPr sz="1200" baseline="0"/>
            </a:lvl1pPr>
          </a:lstStyle>
          <a:p>
            <a:pPr lvl="0"/>
            <a:r>
              <a:rPr lang="en-US"/>
              <a:t>Click to edit Master text styles</a:t>
            </a:r>
          </a:p>
        </p:txBody>
      </p:sp>
    </p:spTree>
    <p:extLst>
      <p:ext uri="{BB962C8B-B14F-4D97-AF65-F5344CB8AC3E}">
        <p14:creationId xmlns:p14="http://schemas.microsoft.com/office/powerpoint/2010/main" val="171465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full page photo">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024B81F-5BB8-4B8E-883D-34BAAFF436D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83A2507E-B04E-4B2C-A4D4-E987A1A8681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DAE26494-C4D9-4E43-9B35-E3B9ECA58EC5}"/>
              </a:ext>
            </a:extLst>
          </p:cNvPr>
          <p:cNvSpPr txBox="1">
            <a:spLocks/>
          </p:cNvSpPr>
          <p:nvPr userDrawn="1"/>
        </p:nvSpPr>
        <p:spPr bwMode="auto">
          <a:xfrm>
            <a:off x="7604125"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55C493DD-CECC-4356-B072-73C4182D6195}" type="slidenum">
              <a:rPr lang="en-US" altLang="en-US" sz="1400">
                <a:solidFill>
                  <a:schemeClr val="bg1"/>
                </a:solidFill>
              </a:rPr>
              <a:pPr algn="r"/>
              <a:t>‹#›</a:t>
            </a:fld>
            <a:endParaRPr lang="en-US" altLang="en-US" sz="1400">
              <a:solidFill>
                <a:schemeClr val="bg1"/>
              </a:solidFill>
            </a:endParaRPr>
          </a:p>
        </p:txBody>
      </p:sp>
    </p:spTree>
    <p:extLst>
      <p:ext uri="{BB962C8B-B14F-4D97-AF65-F5344CB8AC3E}">
        <p14:creationId xmlns:p14="http://schemas.microsoft.com/office/powerpoint/2010/main" val="198010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5885732-474B-4DDD-B953-CA5FDDFE3D98}"/>
              </a:ext>
            </a:extLst>
          </p:cNvPr>
          <p:cNvSpPr>
            <a:spLocks noGrp="1" noChangeArrowheads="1"/>
          </p:cNvSpPr>
          <p:nvPr>
            <p:ph type="title"/>
          </p:nvPr>
        </p:nvSpPr>
        <p:spPr bwMode="auto">
          <a:xfrm>
            <a:off x="684213" y="533400"/>
            <a:ext cx="7707312"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18FB72D-B1B0-4943-8AB9-D1F22E9C53E4}"/>
              </a:ext>
            </a:extLst>
          </p:cNvPr>
          <p:cNvSpPr>
            <a:spLocks noGrp="1" noChangeArrowheads="1"/>
          </p:cNvSpPr>
          <p:nvPr>
            <p:ph type="body" idx="1"/>
          </p:nvPr>
        </p:nvSpPr>
        <p:spPr bwMode="auto">
          <a:xfrm>
            <a:off x="684213" y="1295400"/>
            <a:ext cx="7707312"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605F9EB-1644-46EB-86D6-DEC607BB9EBE}"/>
              </a:ext>
            </a:extLst>
          </p:cNvPr>
          <p:cNvSpPr>
            <a:spLocks noGrp="1" noChangeArrowheads="1"/>
          </p:cNvSpPr>
          <p:nvPr>
            <p:ph type="dt" sz="half" idx="2"/>
          </p:nvPr>
        </p:nvSpPr>
        <p:spPr bwMode="auto">
          <a:xfrm>
            <a:off x="685800" y="6248400"/>
            <a:ext cx="19050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54FF5126-6DDE-4404-9A2D-065253B180AD}"/>
              </a:ext>
            </a:extLst>
          </p:cNvPr>
          <p:cNvSpPr>
            <a:spLocks noGrp="1" noChangeArrowheads="1"/>
          </p:cNvSpPr>
          <p:nvPr>
            <p:ph type="ftr" sz="quarter" idx="3"/>
          </p:nvPr>
        </p:nvSpPr>
        <p:spPr bwMode="auto">
          <a:xfrm>
            <a:off x="3124200" y="6248400"/>
            <a:ext cx="28956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B7752113-A41C-4BA0-8B97-22C7491C40A9}"/>
              </a:ext>
            </a:extLst>
          </p:cNvPr>
          <p:cNvSpPr>
            <a:spLocks noGrp="1" noChangeArrowheads="1"/>
          </p:cNvSpPr>
          <p:nvPr>
            <p:ph type="sldNum" sz="quarter" idx="4"/>
          </p:nvPr>
        </p:nvSpPr>
        <p:spPr bwMode="auto">
          <a:xfrm>
            <a:off x="6553200" y="6248400"/>
            <a:ext cx="19050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lgn="r">
              <a:defRPr sz="1400"/>
            </a:lvl1pPr>
          </a:lstStyle>
          <a:p>
            <a:fld id="{9A57548E-CA4B-4924-BBB6-DB64FB4B217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Lst>
  <p:txStyles>
    <p:titleStyle>
      <a:lvl1pPr algn="l" rtl="0" eaLnBrk="0" fontAlgn="base" hangingPunct="0">
        <a:lnSpc>
          <a:spcPct val="80000"/>
        </a:lnSpc>
        <a:spcBef>
          <a:spcPct val="0"/>
        </a:spcBef>
        <a:spcAft>
          <a:spcPct val="0"/>
        </a:spcAft>
        <a:defRPr sz="4000">
          <a:solidFill>
            <a:srgbClr val="477E27"/>
          </a:solidFill>
          <a:latin typeface="+mj-lt"/>
          <a:ea typeface="MS PGothic" panose="020B0600070205080204" pitchFamily="34" charset="-128"/>
          <a:cs typeface="+mj-cs"/>
        </a:defRPr>
      </a:lvl1pPr>
      <a:lvl2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2pPr>
      <a:lvl3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3pPr>
      <a:lvl4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4pPr>
      <a:lvl5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5pPr>
      <a:lvl6pPr marL="4572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6pPr>
      <a:lvl7pPr marL="9144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7pPr>
      <a:lvl8pPr marL="13716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8pPr>
      <a:lvl9pPr marL="18288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9pPr>
    </p:titleStyle>
    <p:body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sv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Mk2kk_5fWBU"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aOTDE2q-A5c"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1.png"/><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6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6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16" name="Straight Connector 3">
            <a:extLst>
              <a:ext uri="{FF2B5EF4-FFF2-40B4-BE49-F238E27FC236}">
                <a16:creationId xmlns:a16="http://schemas.microsoft.com/office/drawing/2014/main" id="{A0C7CF5E-54EB-4692-A20D-FEEBA01D7AEC}"/>
              </a:ext>
            </a:extLst>
          </p:cNvPr>
          <p:cNvCxnSpPr>
            <a:cxnSpLocks noChangeShapeType="1"/>
          </p:cNvCxnSpPr>
          <p:nvPr/>
        </p:nvCxnSpPr>
        <p:spPr bwMode="auto">
          <a:xfrm>
            <a:off x="827088" y="2996952"/>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13314" name="Title 1">
            <a:extLst>
              <a:ext uri="{FF2B5EF4-FFF2-40B4-BE49-F238E27FC236}">
                <a16:creationId xmlns:a16="http://schemas.microsoft.com/office/drawing/2014/main" id="{D8D7C075-C074-4110-8A70-E252F32F0307}"/>
              </a:ext>
            </a:extLst>
          </p:cNvPr>
          <p:cNvSpPr>
            <a:spLocks noGrp="1"/>
          </p:cNvSpPr>
          <p:nvPr>
            <p:ph type="ctrTitle"/>
          </p:nvPr>
        </p:nvSpPr>
        <p:spPr>
          <a:xfrm>
            <a:off x="395288" y="1989138"/>
            <a:ext cx="8424862" cy="1079500"/>
          </a:xfrm>
        </p:spPr>
        <p:txBody>
          <a:bodyPr/>
          <a:lstStyle/>
          <a:p>
            <a:pPr eaLnBrk="1" hangingPunct="1"/>
            <a:r>
              <a:rPr lang="fr-CA" sz="4400" dirty="0">
                <a:solidFill>
                  <a:srgbClr val="005954"/>
                </a:solidFill>
                <a:latin typeface="Open Sans" panose="020B0606030504020204" pitchFamily="34" charset="0"/>
              </a:rPr>
              <a:t>Budgétiser comme un adulte</a:t>
            </a:r>
            <a:br>
              <a:rPr lang="fr-CA" dirty="0">
                <a:solidFill>
                  <a:srgbClr val="005954"/>
                </a:solidFill>
                <a:latin typeface="Open Sans" panose="020B0606030504020204" pitchFamily="34" charset="0"/>
              </a:rPr>
            </a:br>
            <a:r>
              <a:rPr lang="fr-CA" sz="2400" dirty="0">
                <a:solidFill>
                  <a:srgbClr val="005954"/>
                </a:solidFill>
                <a:latin typeface="Open Sans" panose="020B0606030504020204" pitchFamily="34" charset="0"/>
              </a:rPr>
              <a:t>Version pour le personnel enseignant</a:t>
            </a:r>
            <a:endParaRPr lang="fr-CA" dirty="0">
              <a:solidFill>
                <a:srgbClr val="005954"/>
              </a:solidFill>
              <a:latin typeface="Open Sans" panose="020B0606030504020204" pitchFamily="34" charset="0"/>
            </a:endParaRPr>
          </a:p>
        </p:txBody>
      </p:sp>
      <p:sp>
        <p:nvSpPr>
          <p:cNvPr id="13315" name="Subtitle 2">
            <a:extLst>
              <a:ext uri="{FF2B5EF4-FFF2-40B4-BE49-F238E27FC236}">
                <a16:creationId xmlns:a16="http://schemas.microsoft.com/office/drawing/2014/main" id="{47F8F22D-8145-40F0-A28E-026AFAD1A266}"/>
              </a:ext>
            </a:extLst>
          </p:cNvPr>
          <p:cNvSpPr>
            <a:spLocks noGrp="1"/>
          </p:cNvSpPr>
          <p:nvPr>
            <p:ph type="subTitle" idx="1"/>
          </p:nvPr>
        </p:nvSpPr>
        <p:spPr>
          <a:xfrm>
            <a:off x="395288" y="3068638"/>
            <a:ext cx="8424862" cy="457200"/>
          </a:xfrm>
        </p:spPr>
        <p:txBody>
          <a:bodyPr/>
          <a:lstStyle/>
          <a:p>
            <a:pPr eaLnBrk="1" hangingPunct="1"/>
            <a:r>
              <a:rPr lang="fr-CA">
                <a:solidFill>
                  <a:srgbClr val="98BF1E"/>
                </a:solidFill>
                <a:latin typeface="Open Sans" panose="020B0606030504020204" pitchFamily="34" charset="0"/>
              </a:rPr>
              <a:t>À partir de la 7</a:t>
            </a:r>
            <a:r>
              <a:rPr lang="fr-CA" baseline="30000">
                <a:solidFill>
                  <a:srgbClr val="98BF1E"/>
                </a:solidFill>
                <a:latin typeface="Open Sans" panose="020B0606030504020204" pitchFamily="34" charset="0"/>
              </a:rPr>
              <a:t>e</a:t>
            </a:r>
            <a:r>
              <a:rPr lang="fr-CA">
                <a:solidFill>
                  <a:srgbClr val="98BF1E"/>
                </a:solidFill>
                <a:latin typeface="Open Sans" panose="020B0606030504020204" pitchFamily="34" charset="0"/>
              </a:rPr>
              <a:t> année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Dresser un budget mensuel</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ct val="100000"/>
              </a:lnSpc>
              <a:buNone/>
            </a:pPr>
            <a:r>
              <a:rPr lang="fr-CA"/>
              <a:t>En janvier de la première année, votre avatar s’est trouvé un emploi à temps partiel dans un restaurant. Il est payé au salaire minimum et reçoit des pourboires. Il gagne 1 920 $ par mois. Il reçoit aussi 40 $ par mois pour les tâches qu’il fait à la maison. Il s’agit là de son </a:t>
            </a:r>
            <a:r>
              <a:rPr lang="fr-CA" b="1"/>
              <a:t>revenu</a:t>
            </a:r>
            <a:r>
              <a:rPr lang="fr-CA"/>
              <a:t> ou de ses </a:t>
            </a:r>
            <a:r>
              <a:rPr lang="fr-CA" b="1"/>
              <a:t>gains	</a:t>
            </a:r>
            <a:r>
              <a:rPr lang="fr-CA"/>
              <a:t>.</a:t>
            </a:r>
          </a:p>
          <a:p>
            <a:pPr marL="0" indent="0" eaLnBrk="1" hangingPunct="1">
              <a:buNone/>
            </a:pPr>
            <a:endParaRPr lang="en-US" altLang="en-US" dirty="0"/>
          </a:p>
          <a:p>
            <a:pPr marL="0" indent="0" eaLnBrk="1" hangingPunct="1">
              <a:buNone/>
            </a:pPr>
            <a:r>
              <a:rPr lang="fr-CA"/>
              <a:t>Inscrivez les renseignements suivants dans la feuille de budget mensuel :</a:t>
            </a:r>
          </a:p>
          <a:p>
            <a:pPr eaLnBrk="1" hangingPunct="1"/>
            <a:r>
              <a:rPr lang="fr-CA"/>
              <a:t>Mois : Janvier</a:t>
            </a:r>
          </a:p>
          <a:p>
            <a:pPr eaLnBrk="1" hangingPunct="1"/>
            <a:r>
              <a:rPr lang="fr-CA"/>
              <a:t>Revenu 1 </a:t>
            </a:r>
          </a:p>
          <a:p>
            <a:pPr eaLnBrk="1" hangingPunct="1"/>
            <a:r>
              <a:rPr lang="fr-CA"/>
              <a:t>Revenu 2 </a:t>
            </a:r>
          </a:p>
          <a:p>
            <a:pPr eaLnBrk="1" hangingPunct="1"/>
            <a:r>
              <a:rPr lang="fr-CA"/>
              <a:t>Calculez votre « revenu total »</a:t>
            </a:r>
          </a:p>
          <a:p>
            <a:pPr eaLnBrk="1" hangingPunct="1">
              <a:buAutoNum type="arabicPeriod"/>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8B5DF8A0-6AB6-45DB-9DEA-E3BA6FC16C10}"/>
              </a:ext>
            </a:extLst>
          </p:cNvPr>
          <p:cNvPicPr>
            <a:picLocks noChangeAspect="1"/>
          </p:cNvPicPr>
          <p:nvPr/>
        </p:nvPicPr>
        <p:blipFill>
          <a:blip r:embed="rId2"/>
          <a:stretch>
            <a:fillRect/>
          </a:stretch>
        </p:blipFill>
        <p:spPr>
          <a:xfrm>
            <a:off x="6012160" y="3414960"/>
            <a:ext cx="2173124" cy="1805835"/>
          </a:xfrm>
          <a:prstGeom prst="rect">
            <a:avLst/>
          </a:prstGeom>
        </p:spPr>
      </p:pic>
    </p:spTree>
    <p:extLst>
      <p:ext uri="{BB962C8B-B14F-4D97-AF65-F5344CB8AC3E}">
        <p14:creationId xmlns:p14="http://schemas.microsoft.com/office/powerpoint/2010/main" val="1538328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Dresser un budget mensuel</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196752"/>
            <a:ext cx="7923212" cy="4176713"/>
          </a:xfrm>
        </p:spPr>
        <p:txBody>
          <a:bodyPr/>
          <a:lstStyle/>
          <a:p>
            <a:pPr marL="0" indent="0" eaLnBrk="1" hangingPunct="1">
              <a:buNone/>
            </a:pPr>
            <a:r>
              <a:rPr lang="fr-CA" sz="2000" b="1" dirty="0">
                <a:latin typeface="Calibri" panose="020F0502020204030204" pitchFamily="34" charset="0"/>
                <a:cs typeface="Calibri" panose="020F0502020204030204" pitchFamily="34" charset="0"/>
              </a:rPr>
              <a:t>Budget</a:t>
            </a:r>
          </a:p>
          <a:p>
            <a:pPr marL="0" indent="0" eaLnBrk="1" hangingPunct="1">
              <a:buNone/>
            </a:pPr>
            <a:r>
              <a:rPr lang="fr-CA" dirty="0"/>
              <a:t>Un plan dans lequel vous prévoyez comment vous allez dépenser votre argent.</a:t>
            </a:r>
          </a:p>
          <a:p>
            <a:pPr marL="0" indent="0" eaLnBrk="1" hangingPunct="1">
              <a:buNone/>
            </a:pPr>
            <a:r>
              <a:rPr lang="fr-CA" dirty="0"/>
              <a:t>Votre avatar connaît certains des frais mensuels qu’il faut payer lorsqu’on ne vit plus chez ses parents. Voici les dépenses qu’il a prévues. Remplissez la colonne « Prévu ».</a:t>
            </a:r>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graphicFrame>
        <p:nvGraphicFramePr>
          <p:cNvPr id="2" name="Table 2">
            <a:extLst>
              <a:ext uri="{FF2B5EF4-FFF2-40B4-BE49-F238E27FC236}">
                <a16:creationId xmlns:a16="http://schemas.microsoft.com/office/drawing/2014/main" id="{460D1F1C-DD55-4C5A-A0DD-ADAAD0D067D2}"/>
              </a:ext>
            </a:extLst>
          </p:cNvPr>
          <p:cNvGraphicFramePr>
            <a:graphicFrameLocks noGrp="1"/>
          </p:cNvGraphicFramePr>
          <p:nvPr>
            <p:extLst>
              <p:ext uri="{D42A27DB-BD31-4B8C-83A1-F6EECF244321}">
                <p14:modId xmlns:p14="http://schemas.microsoft.com/office/powerpoint/2010/main" val="1250881665"/>
              </p:ext>
            </p:extLst>
          </p:nvPr>
        </p:nvGraphicFramePr>
        <p:xfrm>
          <a:off x="2054956" y="3140968"/>
          <a:ext cx="4824537" cy="2966720"/>
        </p:xfrm>
        <a:graphic>
          <a:graphicData uri="http://schemas.openxmlformats.org/drawingml/2006/table">
            <a:tbl>
              <a:tblPr firstRow="1" bandRow="1">
                <a:tableStyleId>{5C22544A-7EE6-4342-B048-85BDC9FD1C3A}</a:tableStyleId>
              </a:tblPr>
              <a:tblGrid>
                <a:gridCol w="2713802">
                  <a:extLst>
                    <a:ext uri="{9D8B030D-6E8A-4147-A177-3AD203B41FA5}">
                      <a16:colId xmlns:a16="http://schemas.microsoft.com/office/drawing/2014/main" val="554806349"/>
                    </a:ext>
                  </a:extLst>
                </a:gridCol>
                <a:gridCol w="2110735">
                  <a:extLst>
                    <a:ext uri="{9D8B030D-6E8A-4147-A177-3AD203B41FA5}">
                      <a16:colId xmlns:a16="http://schemas.microsoft.com/office/drawing/2014/main" val="633303647"/>
                    </a:ext>
                  </a:extLst>
                </a:gridCol>
              </a:tblGrid>
              <a:tr h="370840">
                <a:tc>
                  <a:txBody>
                    <a:bodyPr/>
                    <a:lstStyle/>
                    <a:p>
                      <a:pPr algn="ctr"/>
                      <a:r>
                        <a:rPr lang="fr-CA" i="0" dirty="0">
                          <a:solidFill>
                            <a:schemeClr val="tx1"/>
                          </a:solidFill>
                        </a:rPr>
                        <a:t>Dépenses</a:t>
                      </a:r>
                    </a:p>
                  </a:txBody>
                  <a:tcPr/>
                </a:tc>
                <a:tc>
                  <a:txBody>
                    <a:bodyPr/>
                    <a:lstStyle/>
                    <a:p>
                      <a:pPr algn="ctr"/>
                      <a:r>
                        <a:rPr lang="fr-CA" i="0">
                          <a:solidFill>
                            <a:schemeClr val="tx1"/>
                          </a:solidFill>
                        </a:rPr>
                        <a:t>Prévu</a:t>
                      </a:r>
                    </a:p>
                  </a:txBody>
                  <a:tcPr/>
                </a:tc>
                <a:extLst>
                  <a:ext uri="{0D108BD9-81ED-4DB2-BD59-A6C34878D82A}">
                    <a16:rowId xmlns:a16="http://schemas.microsoft.com/office/drawing/2014/main" val="132628220"/>
                  </a:ext>
                </a:extLst>
              </a:tr>
              <a:tr h="370840">
                <a:tc>
                  <a:txBody>
                    <a:bodyPr/>
                    <a:lstStyle/>
                    <a:p>
                      <a:r>
                        <a:rPr lang="fr-CA"/>
                        <a:t>Loyer</a:t>
                      </a:r>
                    </a:p>
                  </a:txBody>
                  <a:tcPr/>
                </a:tc>
                <a:tc>
                  <a:txBody>
                    <a:bodyPr/>
                    <a:lstStyle/>
                    <a:p>
                      <a:pPr algn="ctr"/>
                      <a:r>
                        <a:rPr lang="fr-CA"/>
                        <a:t>700 $</a:t>
                      </a:r>
                    </a:p>
                  </a:txBody>
                  <a:tcPr/>
                </a:tc>
                <a:extLst>
                  <a:ext uri="{0D108BD9-81ED-4DB2-BD59-A6C34878D82A}">
                    <a16:rowId xmlns:a16="http://schemas.microsoft.com/office/drawing/2014/main" val="2321934459"/>
                  </a:ext>
                </a:extLst>
              </a:tr>
              <a:tr h="370840">
                <a:tc>
                  <a:txBody>
                    <a:bodyPr/>
                    <a:lstStyle/>
                    <a:p>
                      <a:r>
                        <a:rPr lang="fr-CA" dirty="0"/>
                        <a:t>Services publics</a:t>
                      </a:r>
                    </a:p>
                  </a:txBody>
                  <a:tcPr/>
                </a:tc>
                <a:tc>
                  <a:txBody>
                    <a:bodyPr/>
                    <a:lstStyle/>
                    <a:p>
                      <a:pPr algn="ctr"/>
                      <a:r>
                        <a:rPr lang="fr-CA"/>
                        <a:t>35 $</a:t>
                      </a:r>
                    </a:p>
                  </a:txBody>
                  <a:tcPr/>
                </a:tc>
                <a:extLst>
                  <a:ext uri="{0D108BD9-81ED-4DB2-BD59-A6C34878D82A}">
                    <a16:rowId xmlns:a16="http://schemas.microsoft.com/office/drawing/2014/main" val="2495223841"/>
                  </a:ext>
                </a:extLst>
              </a:tr>
              <a:tr h="370840">
                <a:tc>
                  <a:txBody>
                    <a:bodyPr/>
                    <a:lstStyle/>
                    <a:p>
                      <a:r>
                        <a:rPr lang="fr-CA"/>
                        <a:t>Internet et câble</a:t>
                      </a:r>
                    </a:p>
                  </a:txBody>
                  <a:tcPr/>
                </a:tc>
                <a:tc>
                  <a:txBody>
                    <a:bodyPr/>
                    <a:lstStyle/>
                    <a:p>
                      <a:pPr algn="ctr"/>
                      <a:r>
                        <a:rPr lang="fr-CA"/>
                        <a:t>120 $</a:t>
                      </a:r>
                    </a:p>
                  </a:txBody>
                  <a:tcPr/>
                </a:tc>
                <a:extLst>
                  <a:ext uri="{0D108BD9-81ED-4DB2-BD59-A6C34878D82A}">
                    <a16:rowId xmlns:a16="http://schemas.microsoft.com/office/drawing/2014/main" val="3829238483"/>
                  </a:ext>
                </a:extLst>
              </a:tr>
              <a:tr h="370840">
                <a:tc>
                  <a:txBody>
                    <a:bodyPr/>
                    <a:lstStyle/>
                    <a:p>
                      <a:r>
                        <a:rPr lang="fr-CA"/>
                        <a:t>Forfait de téléphone</a:t>
                      </a:r>
                    </a:p>
                  </a:txBody>
                  <a:tcPr/>
                </a:tc>
                <a:tc>
                  <a:txBody>
                    <a:bodyPr/>
                    <a:lstStyle/>
                    <a:p>
                      <a:pPr algn="ctr"/>
                      <a:r>
                        <a:rPr lang="fr-CA"/>
                        <a:t>60 $</a:t>
                      </a:r>
                    </a:p>
                  </a:txBody>
                  <a:tcPr/>
                </a:tc>
                <a:extLst>
                  <a:ext uri="{0D108BD9-81ED-4DB2-BD59-A6C34878D82A}">
                    <a16:rowId xmlns:a16="http://schemas.microsoft.com/office/drawing/2014/main" val="3838346604"/>
                  </a:ext>
                </a:extLst>
              </a:tr>
              <a:tr h="370840">
                <a:tc>
                  <a:txBody>
                    <a:bodyPr/>
                    <a:lstStyle/>
                    <a:p>
                      <a:r>
                        <a:rPr lang="fr-CA"/>
                        <a:t>Transports</a:t>
                      </a:r>
                    </a:p>
                  </a:txBody>
                  <a:tcPr/>
                </a:tc>
                <a:tc>
                  <a:txBody>
                    <a:bodyPr/>
                    <a:lstStyle/>
                    <a:p>
                      <a:pPr algn="ctr"/>
                      <a:r>
                        <a:rPr lang="fr-CA"/>
                        <a:t>50 $</a:t>
                      </a:r>
                    </a:p>
                  </a:txBody>
                  <a:tcPr/>
                </a:tc>
                <a:extLst>
                  <a:ext uri="{0D108BD9-81ED-4DB2-BD59-A6C34878D82A}">
                    <a16:rowId xmlns:a16="http://schemas.microsoft.com/office/drawing/2014/main" val="3788957344"/>
                  </a:ext>
                </a:extLst>
              </a:tr>
              <a:tr h="370840">
                <a:tc>
                  <a:txBody>
                    <a:bodyPr/>
                    <a:lstStyle/>
                    <a:p>
                      <a:r>
                        <a:rPr lang="fr-CA"/>
                        <a:t>Effets personnels</a:t>
                      </a:r>
                    </a:p>
                  </a:txBody>
                  <a:tcPr/>
                </a:tc>
                <a:tc>
                  <a:txBody>
                    <a:bodyPr/>
                    <a:lstStyle/>
                    <a:p>
                      <a:pPr algn="ctr"/>
                      <a:r>
                        <a:rPr lang="fr-CA"/>
                        <a:t>35 $</a:t>
                      </a:r>
                    </a:p>
                  </a:txBody>
                  <a:tcPr/>
                </a:tc>
                <a:extLst>
                  <a:ext uri="{0D108BD9-81ED-4DB2-BD59-A6C34878D82A}">
                    <a16:rowId xmlns:a16="http://schemas.microsoft.com/office/drawing/2014/main" val="2009518869"/>
                  </a:ext>
                </a:extLst>
              </a:tr>
              <a:tr h="370840">
                <a:tc>
                  <a:txBody>
                    <a:bodyPr/>
                    <a:lstStyle/>
                    <a:p>
                      <a:r>
                        <a:rPr lang="fr-CA"/>
                        <a:t>Frais médicaux</a:t>
                      </a:r>
                    </a:p>
                  </a:txBody>
                  <a:tcPr/>
                </a:tc>
                <a:tc>
                  <a:txBody>
                    <a:bodyPr/>
                    <a:lstStyle/>
                    <a:p>
                      <a:pPr algn="ctr"/>
                      <a:r>
                        <a:rPr lang="fr-CA" dirty="0"/>
                        <a:t>40 $</a:t>
                      </a:r>
                    </a:p>
                  </a:txBody>
                  <a:tcPr/>
                </a:tc>
                <a:extLst>
                  <a:ext uri="{0D108BD9-81ED-4DB2-BD59-A6C34878D82A}">
                    <a16:rowId xmlns:a16="http://schemas.microsoft.com/office/drawing/2014/main" val="2097601594"/>
                  </a:ext>
                </a:extLst>
              </a:tr>
            </a:tbl>
          </a:graphicData>
        </a:graphic>
      </p:graphicFrame>
    </p:spTree>
    <p:extLst>
      <p:ext uri="{BB962C8B-B14F-4D97-AF65-F5344CB8AC3E}">
        <p14:creationId xmlns:p14="http://schemas.microsoft.com/office/powerpoint/2010/main" val="2576574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discrétionnaires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dirty="0"/>
              <a:t>Aidez votre avatar à décider du montant à allouer à quatre postes de dépenses discrétionnaires. </a:t>
            </a:r>
          </a:p>
          <a:p>
            <a:pPr marL="0" indent="0" eaLnBrk="1" hangingPunct="1">
              <a:buNone/>
            </a:pPr>
            <a:r>
              <a:rPr lang="fr-CA" dirty="0"/>
              <a:t>C’est à vous de décider du montant à allouer à l’épargne, à la nourriture, aux vêtements et au divertissement.</a:t>
            </a:r>
          </a:p>
          <a:p>
            <a:pPr marL="0" indent="0" eaLnBrk="1" hangingPunct="1">
              <a:buNone/>
            </a:pPr>
            <a:r>
              <a:rPr lang="fr-CA" dirty="0"/>
              <a:t> </a:t>
            </a:r>
          </a:p>
          <a:p>
            <a:pPr marL="0" indent="0" eaLnBrk="1" hangingPunct="1">
              <a:buNone/>
            </a:pPr>
            <a:r>
              <a:rPr lang="fr-CA" b="1" dirty="0"/>
              <a:t>Règles </a:t>
            </a:r>
          </a:p>
          <a:p>
            <a:pPr eaLnBrk="1" hangingPunct="1"/>
            <a:r>
              <a:rPr lang="fr-CA" dirty="0"/>
              <a:t>Il faut choisir parmi les options offertes (vous ne pouvez pas dépenser 0 $).</a:t>
            </a:r>
          </a:p>
          <a:p>
            <a:pPr eaLnBrk="1" hangingPunct="1"/>
            <a:r>
              <a:rPr lang="fr-CA" dirty="0"/>
              <a:t>Vous ne pouvez pas choisir l’option 3 pour toutes les dépenses discrétionnaires.</a:t>
            </a:r>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8" name="Rectangle: Rounded Corners 7">
            <a:extLst>
              <a:ext uri="{FF2B5EF4-FFF2-40B4-BE49-F238E27FC236}">
                <a16:creationId xmlns:a16="http://schemas.microsoft.com/office/drawing/2014/main" id="{9F726D7A-5BC9-40F9-B28C-4726106FACDB}"/>
              </a:ext>
            </a:extLst>
          </p:cNvPr>
          <p:cNvSpPr/>
          <p:nvPr/>
        </p:nvSpPr>
        <p:spPr bwMode="auto">
          <a:xfrm>
            <a:off x="1901419" y="4714708"/>
            <a:ext cx="6490105" cy="1090556"/>
          </a:xfrm>
          <a:prstGeom prst="roundRect">
            <a:avLst/>
          </a:prstGeom>
          <a:solidFill>
            <a:srgbClr val="005954"/>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9" name="Picture 8">
            <a:extLst>
              <a:ext uri="{FF2B5EF4-FFF2-40B4-BE49-F238E27FC236}">
                <a16:creationId xmlns:a16="http://schemas.microsoft.com/office/drawing/2014/main" id="{53D435F0-A6A1-4AF6-AFEC-E63B712D94D6}"/>
              </a:ext>
            </a:extLst>
          </p:cNvPr>
          <p:cNvPicPr>
            <a:picLocks noChangeAspect="1"/>
          </p:cNvPicPr>
          <p:nvPr/>
        </p:nvPicPr>
        <p:blipFill>
          <a:blip r:embed="rId3"/>
          <a:stretch>
            <a:fillRect/>
          </a:stretch>
        </p:blipFill>
        <p:spPr>
          <a:xfrm rot="18311472">
            <a:off x="603996" y="4943606"/>
            <a:ext cx="1319805" cy="591737"/>
          </a:xfrm>
          <a:prstGeom prst="rect">
            <a:avLst/>
          </a:prstGeom>
        </p:spPr>
      </p:pic>
      <p:sp>
        <p:nvSpPr>
          <p:cNvPr id="10" name="TextBox 9">
            <a:extLst>
              <a:ext uri="{FF2B5EF4-FFF2-40B4-BE49-F238E27FC236}">
                <a16:creationId xmlns:a16="http://schemas.microsoft.com/office/drawing/2014/main" id="{D9D9948E-8342-4BBA-90D0-0378915B150A}"/>
              </a:ext>
            </a:extLst>
          </p:cNvPr>
          <p:cNvSpPr txBox="1"/>
          <p:nvPr/>
        </p:nvSpPr>
        <p:spPr>
          <a:xfrm>
            <a:off x="1979712" y="4797152"/>
            <a:ext cx="6408712" cy="646331"/>
          </a:xfrm>
          <a:prstGeom prst="rect">
            <a:avLst/>
          </a:prstGeom>
          <a:noFill/>
        </p:spPr>
        <p:txBody>
          <a:bodyPr wrap="square" rtlCol="0">
            <a:spAutoFit/>
          </a:bodyPr>
          <a:lstStyle/>
          <a:p>
            <a:r>
              <a:rPr lang="fr-CA" sz="1800" dirty="0">
                <a:solidFill>
                  <a:schemeClr val="bg1"/>
                </a:solidFill>
              </a:rPr>
              <a:t>Le secret d’une bonne santé financière consiste à </a:t>
            </a:r>
            <a:r>
              <a:rPr lang="fr-CA" sz="1800" i="1" dirty="0">
                <a:solidFill>
                  <a:schemeClr val="bg1"/>
                </a:solidFill>
              </a:rPr>
              <a:t>faire de votre mieux </a:t>
            </a:r>
            <a:r>
              <a:rPr lang="fr-CA" sz="1800" dirty="0">
                <a:solidFill>
                  <a:schemeClr val="bg1"/>
                </a:solidFill>
              </a:rPr>
              <a:t>pour ne pas dépenser plus d’argent que vous en gagnez.  </a:t>
            </a:r>
          </a:p>
        </p:txBody>
      </p:sp>
    </p:spTree>
    <p:extLst>
      <p:ext uri="{BB962C8B-B14F-4D97-AF65-F5344CB8AC3E}">
        <p14:creationId xmlns:p14="http://schemas.microsoft.com/office/powerpoint/2010/main" val="327456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5ABD25-1ADD-457D-80DE-2B96103F26A1}"/>
              </a:ext>
            </a:extLst>
          </p:cNvPr>
          <p:cNvPicPr>
            <a:picLocks noChangeAspect="1"/>
          </p:cNvPicPr>
          <p:nvPr/>
        </p:nvPicPr>
        <p:blipFill>
          <a:blip r:embed="rId3"/>
          <a:stretch>
            <a:fillRect/>
          </a:stretch>
        </p:blipFill>
        <p:spPr>
          <a:xfrm>
            <a:off x="1259632" y="3068960"/>
            <a:ext cx="6632868" cy="2080536"/>
          </a:xfrm>
          <a:prstGeom prst="rect">
            <a:avLst/>
          </a:prstGeom>
        </p:spPr>
      </p:pic>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discrétionnaires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BCA62605-1B69-43E1-BBB7-050D6B632ED5}"/>
              </a:ext>
            </a:extLst>
          </p:cNvPr>
          <p:cNvSpPr txBox="1"/>
          <p:nvPr/>
        </p:nvSpPr>
        <p:spPr>
          <a:xfrm>
            <a:off x="1533294" y="3370347"/>
            <a:ext cx="6085543" cy="1138773"/>
          </a:xfrm>
          <a:prstGeom prst="rect">
            <a:avLst/>
          </a:prstGeom>
          <a:noFill/>
        </p:spPr>
        <p:txBody>
          <a:bodyPr wrap="square" rtlCol="0">
            <a:spAutoFit/>
          </a:bodyPr>
          <a:lstStyle/>
          <a:p>
            <a:r>
              <a:rPr lang="fr-CA" b="1" dirty="0">
                <a:solidFill>
                  <a:schemeClr val="bg1"/>
                </a:solidFill>
                <a:latin typeface="Palatino Linotype" panose="02040502050505030304" pitchFamily="18" charset="0"/>
              </a:rPr>
              <a:t>« Il ne faut pas épargner ce qui reste après avoir dépensé, mais plutôt dépenser ce qui reste après avoir épargné. » </a:t>
            </a:r>
          </a:p>
          <a:p>
            <a:r>
              <a:rPr lang="fr-CA" sz="2000" b="1" dirty="0">
                <a:solidFill>
                  <a:schemeClr val="bg1"/>
                </a:solidFill>
                <a:latin typeface="Palatino Linotype" panose="02040502050505030304" pitchFamily="18" charset="0"/>
              </a:rPr>
              <a:t>~Warren </a:t>
            </a:r>
            <a:r>
              <a:rPr lang="fr-CA" sz="2000" b="1" dirty="0" err="1">
                <a:solidFill>
                  <a:schemeClr val="bg1"/>
                </a:solidFill>
                <a:latin typeface="Palatino Linotype" panose="02040502050505030304" pitchFamily="18" charset="0"/>
              </a:rPr>
              <a:t>Buffett</a:t>
            </a:r>
            <a:endParaRPr lang="fr-CA" sz="2000" b="1" dirty="0">
              <a:solidFill>
                <a:schemeClr val="bg1"/>
              </a:solidFill>
              <a:latin typeface="Palatino Linotype" panose="02040502050505030304" pitchFamily="18" charset="0"/>
            </a:endParaRPr>
          </a:p>
        </p:txBody>
      </p:sp>
      <p:sp>
        <p:nvSpPr>
          <p:cNvPr id="8" name="TextBox 7">
            <a:extLst>
              <a:ext uri="{FF2B5EF4-FFF2-40B4-BE49-F238E27FC236}">
                <a16:creationId xmlns:a16="http://schemas.microsoft.com/office/drawing/2014/main" id="{BB62A5E4-9DED-4616-B5D9-58C2F9CEDB72}"/>
              </a:ext>
            </a:extLst>
          </p:cNvPr>
          <p:cNvSpPr txBox="1"/>
          <p:nvPr/>
        </p:nvSpPr>
        <p:spPr>
          <a:xfrm>
            <a:off x="468313" y="1389892"/>
            <a:ext cx="7272808" cy="954107"/>
          </a:xfrm>
          <a:prstGeom prst="rect">
            <a:avLst/>
          </a:prstGeom>
          <a:noFill/>
        </p:spPr>
        <p:txBody>
          <a:bodyPr wrap="square" rtlCol="0">
            <a:spAutoFit/>
          </a:bodyPr>
          <a:lstStyle/>
          <a:p>
            <a:r>
              <a:rPr lang="fr-CA" sz="2000" b="1">
                <a:solidFill>
                  <a:srgbClr val="005954"/>
                </a:solidFill>
              </a:rPr>
              <a:t>Décision 1 : Épargner</a:t>
            </a:r>
          </a:p>
          <a:p>
            <a:endParaRPr lang="en-US" sz="1800" dirty="0"/>
          </a:p>
          <a:p>
            <a:r>
              <a:rPr lang="fr-CA" sz="1800"/>
              <a:t>Déterminez combien d’argent votre avatar va épargner pendant le mois.</a:t>
            </a:r>
          </a:p>
        </p:txBody>
      </p:sp>
    </p:spTree>
    <p:extLst>
      <p:ext uri="{BB962C8B-B14F-4D97-AF65-F5344CB8AC3E}">
        <p14:creationId xmlns:p14="http://schemas.microsoft.com/office/powerpoint/2010/main" val="3987889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discrétionnaires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sz="2000" b="1">
                <a:solidFill>
                  <a:srgbClr val="005954"/>
                </a:solidFill>
              </a:rPr>
              <a:t>Décision 2 : Nourriture</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395536" y="1760684"/>
            <a:ext cx="2660923" cy="4176713"/>
          </a:xfrm>
          <a:prstGeom prst="roundRect">
            <a:avLst/>
          </a:prstGeom>
          <a:solidFill>
            <a:srgbClr val="3DC5C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41536" y="1799976"/>
            <a:ext cx="2660923" cy="4176713"/>
          </a:xfrm>
          <a:prstGeom prst="roundRect">
            <a:avLst/>
          </a:prstGeom>
          <a:solidFill>
            <a:srgbClr val="3DC5C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9" name="Rectangle: Rounded Corners 8">
            <a:extLst>
              <a:ext uri="{FF2B5EF4-FFF2-40B4-BE49-F238E27FC236}">
                <a16:creationId xmlns:a16="http://schemas.microsoft.com/office/drawing/2014/main" id="{141F1E50-9216-4EDD-8B18-B9F956770A89}"/>
              </a:ext>
            </a:extLst>
          </p:cNvPr>
          <p:cNvSpPr/>
          <p:nvPr/>
        </p:nvSpPr>
        <p:spPr bwMode="auto">
          <a:xfrm>
            <a:off x="6087541" y="1760683"/>
            <a:ext cx="2660923" cy="4176713"/>
          </a:xfrm>
          <a:prstGeom prst="roundRect">
            <a:avLst/>
          </a:prstGeom>
          <a:solidFill>
            <a:srgbClr val="3DC5C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395536" y="1947604"/>
            <a:ext cx="2660922" cy="3939540"/>
          </a:xfrm>
          <a:prstGeom prst="rect">
            <a:avLst/>
          </a:prstGeom>
          <a:noFill/>
        </p:spPr>
        <p:txBody>
          <a:bodyPr wrap="square" rtlCol="0">
            <a:spAutoFit/>
          </a:bodyPr>
          <a:lstStyle/>
          <a:p>
            <a:pPr algn="ctr"/>
            <a:r>
              <a:rPr lang="fr-CA" sz="1800" b="1" dirty="0"/>
              <a:t>Option 1 </a:t>
            </a:r>
          </a:p>
          <a:p>
            <a:endParaRPr lang="en-US" sz="2000" dirty="0"/>
          </a:p>
          <a:p>
            <a:pPr marL="342900" indent="-342900">
              <a:buFont typeface="Arial" panose="020B0604020202020204" pitchFamily="34" charset="0"/>
              <a:buChar char="•"/>
            </a:pPr>
            <a:r>
              <a:rPr lang="fr-CA" sz="1600" dirty="0"/>
              <a:t>Commander très souvent de la nourriture au restaurant</a:t>
            </a:r>
          </a:p>
          <a:p>
            <a:pPr marL="342900" indent="-342900">
              <a:buFont typeface="Arial" panose="020B0604020202020204" pitchFamily="34" charset="0"/>
              <a:buChar char="•"/>
            </a:pPr>
            <a:r>
              <a:rPr lang="fr-CA" sz="1600" dirty="0"/>
              <a:t>Ne faire presque jamais l’épicerie pour faire la cuisine à la maison</a:t>
            </a:r>
          </a:p>
          <a:p>
            <a:pPr marL="342900" indent="-342900">
              <a:buFont typeface="Arial" panose="020B0604020202020204" pitchFamily="34" charset="0"/>
              <a:buChar char="•"/>
            </a:pPr>
            <a:r>
              <a:rPr lang="fr-CA" sz="1600" dirty="0"/>
              <a:t>Plats les plus savoureux</a:t>
            </a:r>
          </a:p>
          <a:p>
            <a:pPr marL="342900" indent="-342900">
              <a:buFont typeface="Arial" panose="020B0604020202020204" pitchFamily="34" charset="0"/>
              <a:buChar char="•"/>
            </a:pPr>
            <a:r>
              <a:rPr lang="fr-CA" sz="1600" dirty="0"/>
              <a:t>Manger souvent du dessert et des friandises</a:t>
            </a:r>
          </a:p>
          <a:p>
            <a:pPr algn="ctr"/>
            <a:r>
              <a:rPr lang="fr-CA" sz="2000" dirty="0"/>
              <a:t>800 $ par mois</a:t>
            </a:r>
          </a:p>
        </p:txBody>
      </p:sp>
      <p:sp>
        <p:nvSpPr>
          <p:cNvPr id="11" name="TextBox 10">
            <a:extLst>
              <a:ext uri="{FF2B5EF4-FFF2-40B4-BE49-F238E27FC236}">
                <a16:creationId xmlns:a16="http://schemas.microsoft.com/office/drawing/2014/main" id="{A1F768D9-C80A-4DAC-939E-D94EAA47B7CF}"/>
              </a:ext>
            </a:extLst>
          </p:cNvPr>
          <p:cNvSpPr txBox="1"/>
          <p:nvPr/>
        </p:nvSpPr>
        <p:spPr>
          <a:xfrm>
            <a:off x="3241537" y="1947604"/>
            <a:ext cx="2660922" cy="3939540"/>
          </a:xfrm>
          <a:prstGeom prst="rect">
            <a:avLst/>
          </a:prstGeom>
          <a:noFill/>
        </p:spPr>
        <p:txBody>
          <a:bodyPr wrap="square" rtlCol="0">
            <a:spAutoFit/>
          </a:bodyPr>
          <a:lstStyle/>
          <a:p>
            <a:pPr algn="ctr"/>
            <a:r>
              <a:rPr lang="fr-CA" sz="1800" b="1" dirty="0"/>
              <a:t>Option 2</a:t>
            </a:r>
          </a:p>
          <a:p>
            <a:endParaRPr lang="en-US" sz="2000" dirty="0"/>
          </a:p>
          <a:p>
            <a:pPr marL="342900" indent="-342900">
              <a:buFont typeface="Arial" panose="020B0604020202020204" pitchFamily="34" charset="0"/>
              <a:buChar char="•"/>
            </a:pPr>
            <a:r>
              <a:rPr lang="fr-CA" sz="1600" dirty="0"/>
              <a:t>Commander parfois de la nourriture au restaurant</a:t>
            </a:r>
          </a:p>
          <a:p>
            <a:pPr marL="342900" indent="-342900">
              <a:buFont typeface="Arial" panose="020B0604020202020204" pitchFamily="34" charset="0"/>
              <a:buChar char="•"/>
            </a:pPr>
            <a:r>
              <a:rPr lang="fr-CA" sz="1600" dirty="0"/>
              <a:t>Faire l’épicerie et cuisiner à la maison</a:t>
            </a:r>
          </a:p>
          <a:p>
            <a:pPr marL="342900" indent="-342900">
              <a:buFont typeface="Arial" panose="020B0604020202020204" pitchFamily="34" charset="0"/>
              <a:buChar char="•"/>
            </a:pPr>
            <a:r>
              <a:rPr lang="fr-CA" sz="1600" dirty="0"/>
              <a:t>Repas de qualité et savoureux</a:t>
            </a:r>
          </a:p>
          <a:p>
            <a:pPr marL="342900" indent="-342900">
              <a:buFont typeface="Arial" panose="020B0604020202020204" pitchFamily="34" charset="0"/>
              <a:buChar char="•"/>
            </a:pPr>
            <a:r>
              <a:rPr lang="fr-CA" sz="1600" dirty="0"/>
              <a:t>Manger du dessert et des friandises de temps à autre</a:t>
            </a:r>
          </a:p>
          <a:p>
            <a:endParaRPr lang="en-US" sz="1600" dirty="0"/>
          </a:p>
          <a:p>
            <a:endParaRPr lang="en-US" sz="1600" dirty="0"/>
          </a:p>
          <a:p>
            <a:pPr algn="ctr"/>
            <a:r>
              <a:rPr lang="fr-CA" sz="2000" dirty="0"/>
              <a:t>650 $ par mois</a:t>
            </a:r>
          </a:p>
        </p:txBody>
      </p:sp>
      <p:sp>
        <p:nvSpPr>
          <p:cNvPr id="12" name="TextBox 11">
            <a:extLst>
              <a:ext uri="{FF2B5EF4-FFF2-40B4-BE49-F238E27FC236}">
                <a16:creationId xmlns:a16="http://schemas.microsoft.com/office/drawing/2014/main" id="{2BF33DE3-20E8-4D85-A3C3-8D7EE53B94F2}"/>
              </a:ext>
            </a:extLst>
          </p:cNvPr>
          <p:cNvSpPr txBox="1"/>
          <p:nvPr/>
        </p:nvSpPr>
        <p:spPr>
          <a:xfrm>
            <a:off x="6099150" y="1916832"/>
            <a:ext cx="2660922" cy="4224233"/>
          </a:xfrm>
          <a:prstGeom prst="rect">
            <a:avLst/>
          </a:prstGeom>
          <a:noFill/>
        </p:spPr>
        <p:txBody>
          <a:bodyPr wrap="square" rtlCol="0">
            <a:spAutoFit/>
          </a:bodyPr>
          <a:lstStyle/>
          <a:p>
            <a:pPr algn="ctr"/>
            <a:r>
              <a:rPr lang="fr-CA" sz="1800" b="1" dirty="0"/>
              <a:t>Option 3 </a:t>
            </a:r>
          </a:p>
          <a:p>
            <a:endParaRPr lang="en-US" sz="1800" dirty="0"/>
          </a:p>
          <a:p>
            <a:pPr marL="342900" indent="-342900">
              <a:buFont typeface="Arial" panose="020B0604020202020204" pitchFamily="34" charset="0"/>
              <a:buChar char="•"/>
            </a:pPr>
            <a:r>
              <a:rPr lang="fr-CA" sz="1600" dirty="0"/>
              <a:t>Commander rarement de la nourriture au restaurant</a:t>
            </a:r>
          </a:p>
          <a:p>
            <a:pPr marL="342900" indent="-342900">
              <a:buFont typeface="Arial" panose="020B0604020202020204" pitchFamily="34" charset="0"/>
              <a:buChar char="•"/>
            </a:pPr>
            <a:r>
              <a:rPr lang="fr-CA" sz="1600" dirty="0"/>
              <a:t>Acheter des aliments frais la plupart du temps</a:t>
            </a:r>
          </a:p>
          <a:p>
            <a:pPr marL="342900" indent="-342900">
              <a:buFont typeface="Arial" panose="020B0604020202020204" pitchFamily="34" charset="0"/>
              <a:buChar char="•"/>
            </a:pPr>
            <a:r>
              <a:rPr lang="fr-CA" sz="1600" dirty="0"/>
              <a:t>Repas de qualité et savoureux la plupart du temps</a:t>
            </a:r>
          </a:p>
          <a:p>
            <a:pPr marL="342900" indent="-342900">
              <a:buFont typeface="Arial" panose="020B0604020202020204" pitchFamily="34" charset="0"/>
              <a:buChar char="•"/>
            </a:pPr>
            <a:r>
              <a:rPr lang="fr-CA" sz="1600" dirty="0"/>
              <a:t>Des friandises et du dessert à l’occasion</a:t>
            </a:r>
          </a:p>
          <a:p>
            <a:endParaRPr lang="en-US" sz="1600" dirty="0"/>
          </a:p>
          <a:p>
            <a:endParaRPr lang="en-US" sz="1000" dirty="0"/>
          </a:p>
          <a:p>
            <a:pPr algn="ctr"/>
            <a:r>
              <a:rPr lang="fr-CA" sz="2000" dirty="0"/>
              <a:t>535 $ par mois</a:t>
            </a:r>
          </a:p>
        </p:txBody>
      </p:sp>
      <p:pic>
        <p:nvPicPr>
          <p:cNvPr id="5" name="Picture 4">
            <a:extLst>
              <a:ext uri="{FF2B5EF4-FFF2-40B4-BE49-F238E27FC236}">
                <a16:creationId xmlns:a16="http://schemas.microsoft.com/office/drawing/2014/main" id="{E15CED56-4588-4EB0-83E2-C2FB7DA14D2D}"/>
              </a:ext>
            </a:extLst>
          </p:cNvPr>
          <p:cNvPicPr>
            <a:picLocks noChangeAspect="1"/>
          </p:cNvPicPr>
          <p:nvPr/>
        </p:nvPicPr>
        <p:blipFill>
          <a:blip r:embed="rId2"/>
          <a:stretch>
            <a:fillRect/>
          </a:stretch>
        </p:blipFill>
        <p:spPr>
          <a:xfrm>
            <a:off x="7106625" y="217763"/>
            <a:ext cx="1512168" cy="1408279"/>
          </a:xfrm>
          <a:prstGeom prst="rect">
            <a:avLst/>
          </a:prstGeom>
        </p:spPr>
      </p:pic>
    </p:spTree>
    <p:extLst>
      <p:ext uri="{BB962C8B-B14F-4D97-AF65-F5344CB8AC3E}">
        <p14:creationId xmlns:p14="http://schemas.microsoft.com/office/powerpoint/2010/main" val="3193547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discrétionnaires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sz="2000" b="1">
                <a:solidFill>
                  <a:srgbClr val="005954"/>
                </a:solidFill>
              </a:rPr>
              <a:t>Décision 3 : Vêtements</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395536" y="1760684"/>
            <a:ext cx="2660923" cy="4176713"/>
          </a:xfrm>
          <a:prstGeom prst="roundRect">
            <a:avLst/>
          </a:prstGeom>
          <a:solidFill>
            <a:srgbClr val="98BF1E">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41536" y="1799976"/>
            <a:ext cx="2660923" cy="4176713"/>
          </a:xfrm>
          <a:prstGeom prst="roundRect">
            <a:avLst/>
          </a:prstGeom>
          <a:solidFill>
            <a:srgbClr val="98BF1E">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9" name="Rectangle: Rounded Corners 8">
            <a:extLst>
              <a:ext uri="{FF2B5EF4-FFF2-40B4-BE49-F238E27FC236}">
                <a16:creationId xmlns:a16="http://schemas.microsoft.com/office/drawing/2014/main" id="{141F1E50-9216-4EDD-8B18-B9F956770A89}"/>
              </a:ext>
            </a:extLst>
          </p:cNvPr>
          <p:cNvSpPr/>
          <p:nvPr/>
        </p:nvSpPr>
        <p:spPr bwMode="auto">
          <a:xfrm>
            <a:off x="6087541" y="1760683"/>
            <a:ext cx="2660923" cy="4176713"/>
          </a:xfrm>
          <a:prstGeom prst="roundRect">
            <a:avLst/>
          </a:prstGeom>
          <a:solidFill>
            <a:srgbClr val="98BF1E">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395536" y="1947604"/>
            <a:ext cx="2660922" cy="3847207"/>
          </a:xfrm>
          <a:prstGeom prst="rect">
            <a:avLst/>
          </a:prstGeom>
          <a:noFill/>
        </p:spPr>
        <p:txBody>
          <a:bodyPr wrap="square" rtlCol="0">
            <a:spAutoFit/>
          </a:bodyPr>
          <a:lstStyle/>
          <a:p>
            <a:pPr algn="ctr"/>
            <a:r>
              <a:rPr lang="fr-CA" sz="1800" b="1" dirty="0"/>
              <a:t>Option 1 </a:t>
            </a:r>
          </a:p>
          <a:p>
            <a:endParaRPr lang="en-US" sz="1800" dirty="0"/>
          </a:p>
          <a:p>
            <a:pPr marL="342900" indent="-342900">
              <a:buFont typeface="Arial" panose="020B0604020202020204" pitchFamily="34" charset="0"/>
              <a:buChar char="•"/>
            </a:pPr>
            <a:r>
              <a:rPr lang="fr-CA" sz="1600" dirty="0"/>
              <a:t>La meilleure qualité</a:t>
            </a:r>
          </a:p>
          <a:p>
            <a:pPr marL="342900" indent="-342900">
              <a:buFont typeface="Arial" panose="020B0604020202020204" pitchFamily="34" charset="0"/>
              <a:buChar char="•"/>
            </a:pPr>
            <a:r>
              <a:rPr lang="fr-CA" sz="1600" dirty="0"/>
              <a:t>Des vêtements à la mode</a:t>
            </a:r>
          </a:p>
          <a:p>
            <a:pPr marL="342900" indent="-342900">
              <a:buFont typeface="Arial" panose="020B0604020202020204" pitchFamily="34" charset="0"/>
              <a:buChar char="•"/>
            </a:pPr>
            <a:r>
              <a:rPr lang="fr-CA" sz="1600" dirty="0"/>
              <a:t>Pas de vêtements en réduction</a:t>
            </a:r>
          </a:p>
          <a:p>
            <a:pPr marL="342900" indent="-342900">
              <a:buFont typeface="Arial" panose="020B0604020202020204" pitchFamily="34" charset="0"/>
              <a:buChar char="•"/>
            </a:pPr>
            <a:r>
              <a:rPr lang="fr-CA" sz="1600" dirty="0"/>
              <a:t>Préférence pour les marques connues</a:t>
            </a:r>
          </a:p>
          <a:p>
            <a:pPr marL="342900" indent="-342900">
              <a:buFont typeface="Arial" panose="020B0604020202020204" pitchFamily="34" charset="0"/>
              <a:buChar char="•"/>
            </a:pPr>
            <a:r>
              <a:rPr lang="fr-CA" sz="1600" dirty="0"/>
              <a:t>Les dernières tendances et le dernier cri</a:t>
            </a:r>
          </a:p>
          <a:p>
            <a:r>
              <a:rPr lang="en-US" sz="2000" dirty="0"/>
              <a:t> </a:t>
            </a:r>
            <a:r>
              <a:rPr lang="en-US" sz="2800" dirty="0"/>
              <a:t> </a:t>
            </a:r>
            <a:endParaRPr lang="en-US" dirty="0"/>
          </a:p>
          <a:p>
            <a:pPr algn="ctr"/>
            <a:r>
              <a:rPr lang="fr-CA" sz="2000" dirty="0"/>
              <a:t>140 $ par mois</a:t>
            </a:r>
          </a:p>
        </p:txBody>
      </p:sp>
      <p:sp>
        <p:nvSpPr>
          <p:cNvPr id="11" name="TextBox 10">
            <a:extLst>
              <a:ext uri="{FF2B5EF4-FFF2-40B4-BE49-F238E27FC236}">
                <a16:creationId xmlns:a16="http://schemas.microsoft.com/office/drawing/2014/main" id="{A1F768D9-C80A-4DAC-939E-D94EAA47B7CF}"/>
              </a:ext>
            </a:extLst>
          </p:cNvPr>
          <p:cNvSpPr txBox="1"/>
          <p:nvPr/>
        </p:nvSpPr>
        <p:spPr>
          <a:xfrm>
            <a:off x="3241537" y="1947604"/>
            <a:ext cx="2660922" cy="3847207"/>
          </a:xfrm>
          <a:prstGeom prst="rect">
            <a:avLst/>
          </a:prstGeom>
          <a:noFill/>
        </p:spPr>
        <p:txBody>
          <a:bodyPr wrap="square" rtlCol="0">
            <a:spAutoFit/>
          </a:bodyPr>
          <a:lstStyle/>
          <a:p>
            <a:pPr algn="ctr"/>
            <a:r>
              <a:rPr lang="fr-CA" sz="1800" b="1" dirty="0"/>
              <a:t>Option 2 </a:t>
            </a:r>
          </a:p>
          <a:p>
            <a:endParaRPr lang="en-US" sz="1800" dirty="0"/>
          </a:p>
          <a:p>
            <a:pPr marL="342900" indent="-342900">
              <a:buFont typeface="Arial" panose="020B0604020202020204" pitchFamily="34" charset="0"/>
              <a:buChar char="•"/>
            </a:pPr>
            <a:r>
              <a:rPr lang="fr-CA" sz="1600" dirty="0"/>
              <a:t>Bonne qualité</a:t>
            </a:r>
          </a:p>
          <a:p>
            <a:pPr marL="342900" indent="-342900">
              <a:buFont typeface="Arial" panose="020B0604020202020204" pitchFamily="34" charset="0"/>
              <a:buChar char="•"/>
            </a:pPr>
            <a:r>
              <a:rPr lang="fr-CA" sz="1600" dirty="0"/>
              <a:t>Magasinage occasionnel</a:t>
            </a:r>
          </a:p>
          <a:p>
            <a:pPr marL="342900" indent="-342900">
              <a:buFont typeface="Arial" panose="020B0604020202020204" pitchFamily="34" charset="0"/>
              <a:buChar char="•"/>
            </a:pPr>
            <a:r>
              <a:rPr lang="fr-CA" sz="1600" dirty="0"/>
              <a:t>Préférence pour les articles en réduction</a:t>
            </a:r>
          </a:p>
          <a:p>
            <a:pPr marL="342900" indent="-342900">
              <a:buFont typeface="Arial" panose="020B0604020202020204" pitchFamily="34" charset="0"/>
              <a:buChar char="•"/>
            </a:pPr>
            <a:r>
              <a:rPr lang="fr-CA" sz="1600" dirty="0"/>
              <a:t>Quelques vêtements de marques connues</a:t>
            </a:r>
          </a:p>
          <a:p>
            <a:br>
              <a:rPr lang="fr-CA" sz="2000" dirty="0"/>
            </a:br>
            <a:endParaRPr lang="fr-CA" sz="2000" dirty="0"/>
          </a:p>
          <a:p>
            <a:endParaRPr lang="en-US" sz="1600" dirty="0"/>
          </a:p>
          <a:p>
            <a:pPr algn="ctr"/>
            <a:endParaRPr lang="fr-CA" sz="2000" dirty="0"/>
          </a:p>
          <a:p>
            <a:pPr algn="ctr"/>
            <a:r>
              <a:rPr lang="fr-CA" sz="2000" dirty="0"/>
              <a:t>85 $ par mois</a:t>
            </a:r>
          </a:p>
        </p:txBody>
      </p:sp>
      <p:sp>
        <p:nvSpPr>
          <p:cNvPr id="12" name="TextBox 11">
            <a:extLst>
              <a:ext uri="{FF2B5EF4-FFF2-40B4-BE49-F238E27FC236}">
                <a16:creationId xmlns:a16="http://schemas.microsoft.com/office/drawing/2014/main" id="{2BF33DE3-20E8-4D85-A3C3-8D7EE53B94F2}"/>
              </a:ext>
            </a:extLst>
          </p:cNvPr>
          <p:cNvSpPr txBox="1"/>
          <p:nvPr/>
        </p:nvSpPr>
        <p:spPr>
          <a:xfrm>
            <a:off x="6099150" y="1916832"/>
            <a:ext cx="2793330" cy="3877985"/>
          </a:xfrm>
          <a:prstGeom prst="rect">
            <a:avLst/>
          </a:prstGeom>
          <a:noFill/>
        </p:spPr>
        <p:txBody>
          <a:bodyPr wrap="square" rtlCol="0">
            <a:spAutoFit/>
          </a:bodyPr>
          <a:lstStyle/>
          <a:p>
            <a:pPr algn="ctr"/>
            <a:r>
              <a:rPr lang="fr-CA" sz="1800" b="1" dirty="0"/>
              <a:t>Option 3 </a:t>
            </a:r>
          </a:p>
          <a:p>
            <a:endParaRPr lang="en-US" sz="1600" dirty="0"/>
          </a:p>
          <a:p>
            <a:pPr marL="342900" indent="-342900">
              <a:buFont typeface="Arial" panose="020B0604020202020204" pitchFamily="34" charset="0"/>
              <a:buChar char="•"/>
            </a:pPr>
            <a:r>
              <a:rPr lang="fr-CA" sz="1600" dirty="0"/>
              <a:t>Qualité moyenne</a:t>
            </a:r>
          </a:p>
          <a:p>
            <a:pPr marL="342900" indent="-342900">
              <a:buFont typeface="Arial" panose="020B0604020202020204" pitchFamily="34" charset="0"/>
              <a:buChar char="•"/>
            </a:pPr>
            <a:r>
              <a:rPr lang="fr-CA" sz="1600" dirty="0"/>
              <a:t>Vous magasinez rarement</a:t>
            </a:r>
          </a:p>
          <a:p>
            <a:pPr marL="342900" indent="-342900">
              <a:buFont typeface="Arial" panose="020B0604020202020204" pitchFamily="34" charset="0"/>
              <a:buChar char="•"/>
            </a:pPr>
            <a:r>
              <a:rPr lang="fr-CA" sz="1600" dirty="0"/>
              <a:t>Vous profitez des promotions et des réductions offertes en ligne</a:t>
            </a:r>
          </a:p>
          <a:p>
            <a:pPr marL="342900" indent="-342900">
              <a:buFont typeface="Arial" panose="020B0604020202020204" pitchFamily="34" charset="0"/>
              <a:buChar char="•"/>
            </a:pPr>
            <a:r>
              <a:rPr lang="fr-CA" sz="1600" dirty="0"/>
              <a:t>En règle générale, vous achetez ce dont vous avez besoin, et non ce dont vous avez envie</a:t>
            </a:r>
          </a:p>
          <a:p>
            <a:pPr marL="342900" indent="-342900">
              <a:buFont typeface="Arial" panose="020B0604020202020204" pitchFamily="34" charset="0"/>
              <a:buChar char="•"/>
            </a:pPr>
            <a:endParaRPr lang="en-US" sz="1600" dirty="0"/>
          </a:p>
          <a:p>
            <a:pPr algn="ctr"/>
            <a:r>
              <a:rPr lang="fr-CA" sz="2000" dirty="0"/>
              <a:t>50 $ par mois</a:t>
            </a:r>
          </a:p>
        </p:txBody>
      </p:sp>
      <p:pic>
        <p:nvPicPr>
          <p:cNvPr id="5" name="Picture 4">
            <a:extLst>
              <a:ext uri="{FF2B5EF4-FFF2-40B4-BE49-F238E27FC236}">
                <a16:creationId xmlns:a16="http://schemas.microsoft.com/office/drawing/2014/main" id="{E839CAED-EC1A-4076-A459-836D55529846}"/>
              </a:ext>
            </a:extLst>
          </p:cNvPr>
          <p:cNvPicPr>
            <a:picLocks noChangeAspect="1"/>
          </p:cNvPicPr>
          <p:nvPr/>
        </p:nvPicPr>
        <p:blipFill>
          <a:blip r:embed="rId2"/>
          <a:stretch>
            <a:fillRect/>
          </a:stretch>
        </p:blipFill>
        <p:spPr>
          <a:xfrm>
            <a:off x="6876256" y="237728"/>
            <a:ext cx="2076198" cy="1385849"/>
          </a:xfrm>
          <a:prstGeom prst="rect">
            <a:avLst/>
          </a:prstGeom>
        </p:spPr>
      </p:pic>
    </p:spTree>
    <p:extLst>
      <p:ext uri="{BB962C8B-B14F-4D97-AF65-F5344CB8AC3E}">
        <p14:creationId xmlns:p14="http://schemas.microsoft.com/office/powerpoint/2010/main" val="2883224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discrétionnaires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sz="2000" b="1" dirty="0">
                <a:solidFill>
                  <a:srgbClr val="005954"/>
                </a:solidFill>
              </a:rPr>
              <a:t>Décision 4 : Divertissement </a:t>
            </a:r>
            <a:r>
              <a:rPr lang="fr-CA" dirty="0"/>
              <a:t>(films, concerts, festivals de musique, etc.)</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395536" y="1760684"/>
            <a:ext cx="2660923" cy="4176713"/>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41536" y="1799976"/>
            <a:ext cx="2660923" cy="4176713"/>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9" name="Rectangle: Rounded Corners 8">
            <a:extLst>
              <a:ext uri="{FF2B5EF4-FFF2-40B4-BE49-F238E27FC236}">
                <a16:creationId xmlns:a16="http://schemas.microsoft.com/office/drawing/2014/main" id="{141F1E50-9216-4EDD-8B18-B9F956770A89}"/>
              </a:ext>
            </a:extLst>
          </p:cNvPr>
          <p:cNvSpPr/>
          <p:nvPr/>
        </p:nvSpPr>
        <p:spPr bwMode="auto">
          <a:xfrm>
            <a:off x="6087541" y="1760683"/>
            <a:ext cx="2660923" cy="4176713"/>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395536" y="1947604"/>
            <a:ext cx="2660922" cy="3631763"/>
          </a:xfrm>
          <a:prstGeom prst="rect">
            <a:avLst/>
          </a:prstGeom>
          <a:noFill/>
        </p:spPr>
        <p:txBody>
          <a:bodyPr wrap="square" rtlCol="0">
            <a:spAutoFit/>
          </a:bodyPr>
          <a:lstStyle/>
          <a:p>
            <a:pPr algn="ctr"/>
            <a:r>
              <a:rPr lang="fr-CA" sz="1800" b="1"/>
              <a:t>Option 1 </a:t>
            </a:r>
          </a:p>
          <a:p>
            <a:endParaRPr lang="en-US" sz="2000" dirty="0"/>
          </a:p>
          <a:p>
            <a:pPr marL="342900" indent="-342900">
              <a:buFont typeface="Arial" panose="020B0604020202020204" pitchFamily="34" charset="0"/>
              <a:buChar char="•"/>
            </a:pPr>
            <a:r>
              <a:rPr lang="fr-CA" sz="1600"/>
              <a:t>Vous accordez beaucoup d’importance aux spectacles</a:t>
            </a:r>
          </a:p>
          <a:p>
            <a:pPr marL="342900" indent="-342900">
              <a:buFont typeface="Arial" panose="020B0604020202020204" pitchFamily="34" charset="0"/>
              <a:buChar char="•"/>
            </a:pPr>
            <a:r>
              <a:rPr lang="fr-CA" sz="1600"/>
              <a:t>Vous aimez avoir un traitement VIP, et vous achetez les billets les plus chers</a:t>
            </a:r>
          </a:p>
          <a:p>
            <a:pPr marL="342900" indent="-342900">
              <a:buFont typeface="Arial" panose="020B0604020202020204" pitchFamily="34" charset="0"/>
              <a:buChar char="•"/>
            </a:pPr>
            <a:r>
              <a:rPr lang="fr-CA" sz="1600"/>
              <a:t>Vous assistez à au moins deux spectacles par mois</a:t>
            </a:r>
          </a:p>
          <a:p>
            <a:endParaRPr lang="en-US" sz="2800" dirty="0"/>
          </a:p>
          <a:p>
            <a:pPr algn="ctr"/>
            <a:r>
              <a:rPr lang="fr-CA" sz="2000"/>
              <a:t>100 $ par mois</a:t>
            </a:r>
          </a:p>
        </p:txBody>
      </p:sp>
      <p:sp>
        <p:nvSpPr>
          <p:cNvPr id="11" name="TextBox 10">
            <a:extLst>
              <a:ext uri="{FF2B5EF4-FFF2-40B4-BE49-F238E27FC236}">
                <a16:creationId xmlns:a16="http://schemas.microsoft.com/office/drawing/2014/main" id="{A1F768D9-C80A-4DAC-939E-D94EAA47B7CF}"/>
              </a:ext>
            </a:extLst>
          </p:cNvPr>
          <p:cNvSpPr txBox="1"/>
          <p:nvPr/>
        </p:nvSpPr>
        <p:spPr>
          <a:xfrm>
            <a:off x="3241537" y="1947604"/>
            <a:ext cx="2660922" cy="3939540"/>
          </a:xfrm>
          <a:prstGeom prst="rect">
            <a:avLst/>
          </a:prstGeom>
          <a:noFill/>
        </p:spPr>
        <p:txBody>
          <a:bodyPr wrap="square" rtlCol="0">
            <a:spAutoFit/>
          </a:bodyPr>
          <a:lstStyle/>
          <a:p>
            <a:pPr algn="ctr"/>
            <a:r>
              <a:rPr lang="fr-CA" sz="1800" b="1" dirty="0"/>
              <a:t>Option 2 </a:t>
            </a:r>
          </a:p>
          <a:p>
            <a:endParaRPr lang="en-US" sz="2000" dirty="0"/>
          </a:p>
          <a:p>
            <a:pPr marL="342900" indent="-342900">
              <a:buFont typeface="Arial" panose="020B0604020202020204" pitchFamily="34" charset="0"/>
              <a:buChar char="•"/>
            </a:pPr>
            <a:r>
              <a:rPr lang="fr-CA" sz="1600" dirty="0"/>
              <a:t>Vous assistez parfois à des spectacles</a:t>
            </a:r>
          </a:p>
          <a:p>
            <a:pPr marL="342900" indent="-342900">
              <a:buFont typeface="Arial" panose="020B0604020202020204" pitchFamily="34" charset="0"/>
              <a:buChar char="•"/>
            </a:pPr>
            <a:r>
              <a:rPr lang="fr-CA" sz="1600" dirty="0"/>
              <a:t>Vous n’achetez pas les billets les plus chers </a:t>
            </a:r>
          </a:p>
          <a:p>
            <a:pPr marL="342900" indent="-342900">
              <a:buFont typeface="Arial" panose="020B0604020202020204" pitchFamily="34" charset="0"/>
              <a:buChar char="•"/>
            </a:pPr>
            <a:r>
              <a:rPr lang="fr-CA" sz="1600" dirty="0"/>
              <a:t>Vous n’assistez pas à un spectacle tous les mois</a:t>
            </a:r>
          </a:p>
          <a:p>
            <a:endParaRPr lang="en-US" sz="2000" dirty="0"/>
          </a:p>
          <a:p>
            <a:endParaRPr lang="en-US" sz="2000" dirty="0"/>
          </a:p>
          <a:p>
            <a:endParaRPr lang="en-US" sz="2000" dirty="0"/>
          </a:p>
          <a:p>
            <a:r>
              <a:rPr lang="en-US" sz="1600" dirty="0"/>
              <a:t> </a:t>
            </a:r>
          </a:p>
          <a:p>
            <a:pPr algn="ctr"/>
            <a:r>
              <a:rPr lang="fr-CA" sz="2000" dirty="0"/>
              <a:t>65 $ par mois</a:t>
            </a:r>
          </a:p>
        </p:txBody>
      </p:sp>
      <p:sp>
        <p:nvSpPr>
          <p:cNvPr id="12" name="TextBox 11">
            <a:extLst>
              <a:ext uri="{FF2B5EF4-FFF2-40B4-BE49-F238E27FC236}">
                <a16:creationId xmlns:a16="http://schemas.microsoft.com/office/drawing/2014/main" id="{2BF33DE3-20E8-4D85-A3C3-8D7EE53B94F2}"/>
              </a:ext>
            </a:extLst>
          </p:cNvPr>
          <p:cNvSpPr txBox="1"/>
          <p:nvPr/>
        </p:nvSpPr>
        <p:spPr>
          <a:xfrm>
            <a:off x="6099150" y="1916832"/>
            <a:ext cx="2660922" cy="3847207"/>
          </a:xfrm>
          <a:prstGeom prst="rect">
            <a:avLst/>
          </a:prstGeom>
          <a:noFill/>
        </p:spPr>
        <p:txBody>
          <a:bodyPr wrap="square" rtlCol="0">
            <a:spAutoFit/>
          </a:bodyPr>
          <a:lstStyle/>
          <a:p>
            <a:pPr algn="ctr"/>
            <a:r>
              <a:rPr lang="fr-CA" sz="1800" b="1" dirty="0"/>
              <a:t>Option 3 </a:t>
            </a:r>
          </a:p>
          <a:p>
            <a:endParaRPr lang="en-US" sz="1600" dirty="0"/>
          </a:p>
          <a:p>
            <a:pPr marL="342900" indent="-342900">
              <a:buFont typeface="Arial" panose="020B0604020202020204" pitchFamily="34" charset="0"/>
              <a:buChar char="•"/>
            </a:pPr>
            <a:r>
              <a:rPr lang="fr-CA" sz="1600" dirty="0"/>
              <a:t>Vous assistez rarement à des spectacles</a:t>
            </a:r>
          </a:p>
          <a:p>
            <a:pPr marL="342900" indent="-342900">
              <a:buFont typeface="Arial" panose="020B0604020202020204" pitchFamily="34" charset="0"/>
              <a:buChar char="•"/>
            </a:pPr>
            <a:r>
              <a:rPr lang="fr-CA" sz="1600" dirty="0"/>
              <a:t>Vous cherchez les billets les moins chers</a:t>
            </a:r>
          </a:p>
          <a:p>
            <a:pPr marL="342900" indent="-342900">
              <a:buFont typeface="Arial" panose="020B0604020202020204" pitchFamily="34" charset="0"/>
              <a:buChar char="•"/>
            </a:pPr>
            <a:r>
              <a:rPr lang="fr-CA" sz="1600" dirty="0"/>
              <a:t>Vous assistez à deux spectacles par année</a:t>
            </a:r>
          </a:p>
          <a:p>
            <a:pPr marL="342900" indent="-342900">
              <a:buFont typeface="Arial" panose="020B0604020202020204" pitchFamily="34" charset="0"/>
              <a:buChar char="•"/>
            </a:pPr>
            <a:endParaRPr lang="en-US" sz="1600" dirty="0"/>
          </a:p>
          <a:p>
            <a:endParaRPr lang="en-US" sz="1800" dirty="0"/>
          </a:p>
          <a:p>
            <a:pPr algn="ctr"/>
            <a:endParaRPr lang="fr-CA" sz="2000" dirty="0"/>
          </a:p>
          <a:p>
            <a:pPr algn="ctr"/>
            <a:endParaRPr lang="fr-CA" sz="2000" dirty="0"/>
          </a:p>
          <a:p>
            <a:pPr algn="ctr"/>
            <a:endParaRPr lang="fr-CA" sz="2000" dirty="0"/>
          </a:p>
          <a:p>
            <a:pPr algn="ctr"/>
            <a:r>
              <a:rPr lang="fr-CA" sz="2000" dirty="0"/>
              <a:t>40 $ par mois</a:t>
            </a:r>
          </a:p>
        </p:txBody>
      </p:sp>
      <p:pic>
        <p:nvPicPr>
          <p:cNvPr id="13" name="Picture 5" descr="A picture containing text&#10;&#10;Description automatically generated">
            <a:extLst>
              <a:ext uri="{FF2B5EF4-FFF2-40B4-BE49-F238E27FC236}">
                <a16:creationId xmlns:a16="http://schemas.microsoft.com/office/drawing/2014/main" id="{BC7DA2AB-A27F-4FD9-AFF7-F50522611DBB}"/>
              </a:ext>
            </a:extLst>
          </p:cNvPr>
          <p:cNvPicPr>
            <a:picLocks noChangeAspect="1"/>
          </p:cNvPicPr>
          <p:nvPr/>
        </p:nvPicPr>
        <p:blipFill rotWithShape="1">
          <a:blip r:embed="rId2"/>
          <a:srcRect l="6961" r="3769" b="5179"/>
          <a:stretch/>
        </p:blipFill>
        <p:spPr>
          <a:xfrm>
            <a:off x="7524328" y="3415"/>
            <a:ext cx="1391073" cy="1425335"/>
          </a:xfrm>
          <a:prstGeom prst="rect">
            <a:avLst/>
          </a:prstGeom>
        </p:spPr>
      </p:pic>
    </p:spTree>
    <p:extLst>
      <p:ext uri="{BB962C8B-B14F-4D97-AF65-F5344CB8AC3E}">
        <p14:creationId xmlns:p14="http://schemas.microsoft.com/office/powerpoint/2010/main" val="3729370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able&#10;&#10;Description automatically generated">
            <a:extLst>
              <a:ext uri="{FF2B5EF4-FFF2-40B4-BE49-F238E27FC236}">
                <a16:creationId xmlns:a16="http://schemas.microsoft.com/office/drawing/2014/main" id="{543EAF23-A418-4BC1-88F9-5ABB290CD735}"/>
              </a:ext>
            </a:extLst>
          </p:cNvPr>
          <p:cNvPicPr>
            <a:picLocks noChangeAspect="1"/>
          </p:cNvPicPr>
          <p:nvPr/>
        </p:nvPicPr>
        <p:blipFill rotWithShape="1">
          <a:blip r:embed="rId3">
            <a:alphaModFix amt="96000"/>
          </a:blip>
          <a:srcRect b="1398"/>
          <a:stretch/>
        </p:blipFill>
        <p:spPr>
          <a:xfrm>
            <a:off x="4334463" y="1148952"/>
            <a:ext cx="4815488" cy="5585222"/>
          </a:xfrm>
          <a:prstGeom prst="rect">
            <a:avLst/>
          </a:prstGeom>
          <a:ln>
            <a:solidFill>
              <a:schemeClr val="bg2"/>
            </a:solidFill>
          </a:ln>
        </p:spPr>
      </p:pic>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p:txBody>
          <a:bodyPr/>
          <a:lstStyle/>
          <a:p>
            <a:pPr eaLnBrk="1" hangingPunct="1"/>
            <a:r>
              <a:rPr lang="fr-CA">
                <a:solidFill>
                  <a:srgbClr val="005954"/>
                </a:solidFill>
                <a:latin typeface="Open Sans" panose="020B0606030504020204" pitchFamily="34" charset="0"/>
              </a:rPr>
              <a:t>Équilibrez votre budget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p:txBody>
          <a:bodyPr/>
          <a:lstStyle/>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4" name="Rectangle 3">
            <a:extLst>
              <a:ext uri="{FF2B5EF4-FFF2-40B4-BE49-F238E27FC236}">
                <a16:creationId xmlns:a16="http://schemas.microsoft.com/office/drawing/2014/main" id="{7875C152-0291-497F-9F11-32ED265AB808}"/>
              </a:ext>
            </a:extLst>
          </p:cNvPr>
          <p:cNvSpPr/>
          <p:nvPr/>
        </p:nvSpPr>
        <p:spPr bwMode="auto">
          <a:xfrm>
            <a:off x="5688994" y="6597352"/>
            <a:ext cx="1187262" cy="167630"/>
          </a:xfrm>
          <a:prstGeom prst="rect">
            <a:avLst/>
          </a:prstGeom>
          <a:solidFill>
            <a:srgbClr val="3DC5C4">
              <a:alpha val="4588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Rectangle 7">
            <a:extLst>
              <a:ext uri="{FF2B5EF4-FFF2-40B4-BE49-F238E27FC236}">
                <a16:creationId xmlns:a16="http://schemas.microsoft.com/office/drawing/2014/main" id="{9BA211BD-E5D6-422D-933C-49CFB3FEC108}"/>
              </a:ext>
            </a:extLst>
          </p:cNvPr>
          <p:cNvSpPr/>
          <p:nvPr/>
        </p:nvSpPr>
        <p:spPr bwMode="auto">
          <a:xfrm>
            <a:off x="5314755" y="1741091"/>
            <a:ext cx="2209573" cy="262625"/>
          </a:xfrm>
          <a:prstGeom prst="rect">
            <a:avLst/>
          </a:prstGeom>
          <a:solidFill>
            <a:srgbClr val="3DC5C4">
              <a:alpha val="4588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6" name="Graphic 5" descr="Line arrow: Counter-clockwise curve with solid fill">
            <a:extLst>
              <a:ext uri="{FF2B5EF4-FFF2-40B4-BE49-F238E27FC236}">
                <a16:creationId xmlns:a16="http://schemas.microsoft.com/office/drawing/2014/main" id="{5B1A61E4-B433-44E2-AE9D-F848B26768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15570" flipH="1">
            <a:off x="3753464" y="1652168"/>
            <a:ext cx="849115" cy="849115"/>
          </a:xfrm>
          <a:prstGeom prst="rect">
            <a:avLst/>
          </a:prstGeom>
        </p:spPr>
      </p:pic>
      <p:pic>
        <p:nvPicPr>
          <p:cNvPr id="11" name="Graphic 10" descr="Line arrow: Counter-clockwise curve with solid fill">
            <a:extLst>
              <a:ext uri="{FF2B5EF4-FFF2-40B4-BE49-F238E27FC236}">
                <a16:creationId xmlns:a16="http://schemas.microsoft.com/office/drawing/2014/main" id="{2BAEB68B-033E-4FDE-BACC-62EBCE9ED29E}"/>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rot="19029507" flipH="1" flipV="1">
            <a:off x="4544855" y="5928713"/>
            <a:ext cx="1018326" cy="1018326"/>
          </a:xfrm>
          <a:prstGeom prst="rect">
            <a:avLst/>
          </a:prstGeom>
        </p:spPr>
      </p:pic>
      <p:sp>
        <p:nvSpPr>
          <p:cNvPr id="7" name="TextBox 6">
            <a:extLst>
              <a:ext uri="{FF2B5EF4-FFF2-40B4-BE49-F238E27FC236}">
                <a16:creationId xmlns:a16="http://schemas.microsoft.com/office/drawing/2014/main" id="{377DCF5C-ADD9-4F95-82AA-0013301AE2D4}"/>
              </a:ext>
            </a:extLst>
          </p:cNvPr>
          <p:cNvSpPr txBox="1"/>
          <p:nvPr/>
        </p:nvSpPr>
        <p:spPr>
          <a:xfrm>
            <a:off x="417788" y="1488172"/>
            <a:ext cx="3680354" cy="646331"/>
          </a:xfrm>
          <a:prstGeom prst="rect">
            <a:avLst/>
          </a:prstGeom>
          <a:noFill/>
        </p:spPr>
        <p:txBody>
          <a:bodyPr wrap="square" rtlCol="0">
            <a:spAutoFit/>
          </a:bodyPr>
          <a:lstStyle/>
          <a:p>
            <a:r>
              <a:rPr lang="fr-CA" sz="1800" b="1"/>
              <a:t>Vos dépenses prévues sont-elles égales à votre revenu total?</a:t>
            </a:r>
          </a:p>
        </p:txBody>
      </p:sp>
      <p:sp>
        <p:nvSpPr>
          <p:cNvPr id="9" name="TextBox 8">
            <a:extLst>
              <a:ext uri="{FF2B5EF4-FFF2-40B4-BE49-F238E27FC236}">
                <a16:creationId xmlns:a16="http://schemas.microsoft.com/office/drawing/2014/main" id="{30F5CC43-E44C-474D-87A4-BA72E01C2360}"/>
              </a:ext>
            </a:extLst>
          </p:cNvPr>
          <p:cNvSpPr txBox="1"/>
          <p:nvPr/>
        </p:nvSpPr>
        <p:spPr>
          <a:xfrm>
            <a:off x="1402993" y="2615934"/>
            <a:ext cx="2695150" cy="1200329"/>
          </a:xfrm>
          <a:prstGeom prst="rect">
            <a:avLst/>
          </a:prstGeom>
          <a:noFill/>
        </p:spPr>
        <p:txBody>
          <a:bodyPr wrap="square" rtlCol="0">
            <a:spAutoFit/>
          </a:bodyPr>
          <a:lstStyle/>
          <a:p>
            <a:r>
              <a:rPr lang="fr-CA" sz="1800" b="1" dirty="0">
                <a:solidFill>
                  <a:srgbClr val="005954"/>
                </a:solidFill>
              </a:rPr>
              <a:t>Conseil d’expert :</a:t>
            </a:r>
          </a:p>
          <a:p>
            <a:r>
              <a:rPr lang="fr-CA" sz="1800" dirty="0">
                <a:solidFill>
                  <a:srgbClr val="005954"/>
                </a:solidFill>
              </a:rPr>
              <a:t>Essayez de ne pas dépenser plus d’argent que vous en gagnez.</a:t>
            </a:r>
          </a:p>
        </p:txBody>
      </p:sp>
      <p:sp>
        <p:nvSpPr>
          <p:cNvPr id="14" name="TextBox 13">
            <a:extLst>
              <a:ext uri="{FF2B5EF4-FFF2-40B4-BE49-F238E27FC236}">
                <a16:creationId xmlns:a16="http://schemas.microsoft.com/office/drawing/2014/main" id="{DFBCD3DF-9602-4227-8EDA-12AD616039AD}"/>
              </a:ext>
            </a:extLst>
          </p:cNvPr>
          <p:cNvSpPr txBox="1"/>
          <p:nvPr/>
        </p:nvSpPr>
        <p:spPr>
          <a:xfrm>
            <a:off x="371261" y="3969633"/>
            <a:ext cx="3866919" cy="1815882"/>
          </a:xfrm>
          <a:prstGeom prst="rect">
            <a:avLst/>
          </a:prstGeom>
          <a:noFill/>
        </p:spPr>
        <p:txBody>
          <a:bodyPr wrap="square" rtlCol="0">
            <a:spAutoFit/>
          </a:bodyPr>
          <a:lstStyle/>
          <a:p>
            <a:r>
              <a:rPr lang="fr-CA" sz="1600" dirty="0"/>
              <a:t>Si vos dépenses prévues sont </a:t>
            </a:r>
            <a:r>
              <a:rPr lang="fr-CA" sz="1600" b="1" dirty="0"/>
              <a:t>supérieures</a:t>
            </a:r>
            <a:r>
              <a:rPr lang="fr-CA" sz="1600" dirty="0"/>
              <a:t> à votre revenu, quelles dépenses pouvez-vous réduire?</a:t>
            </a:r>
          </a:p>
          <a:p>
            <a:endParaRPr lang="en-US" sz="1600" dirty="0"/>
          </a:p>
          <a:p>
            <a:r>
              <a:rPr lang="fr-CA" sz="1600" dirty="0"/>
              <a:t>Si vos dépenses prévues sont </a:t>
            </a:r>
            <a:r>
              <a:rPr lang="fr-CA" sz="1600" b="1" dirty="0"/>
              <a:t>inférieures </a:t>
            </a:r>
            <a:r>
              <a:rPr lang="fr-CA" sz="1600" dirty="0"/>
              <a:t>à votre revenu, que pouvez-vous faire avec l’argent qui vous reste?</a:t>
            </a:r>
          </a:p>
        </p:txBody>
      </p:sp>
      <p:pic>
        <p:nvPicPr>
          <p:cNvPr id="15" name="Picture 14">
            <a:extLst>
              <a:ext uri="{FF2B5EF4-FFF2-40B4-BE49-F238E27FC236}">
                <a16:creationId xmlns:a16="http://schemas.microsoft.com/office/drawing/2014/main" id="{80CF2AB3-BE00-424C-A516-F2578319092E}"/>
              </a:ext>
            </a:extLst>
          </p:cNvPr>
          <p:cNvPicPr>
            <a:picLocks noChangeAspect="1"/>
          </p:cNvPicPr>
          <p:nvPr/>
        </p:nvPicPr>
        <p:blipFill>
          <a:blip r:embed="rId7"/>
          <a:stretch>
            <a:fillRect/>
          </a:stretch>
        </p:blipFill>
        <p:spPr>
          <a:xfrm>
            <a:off x="243159" y="2485167"/>
            <a:ext cx="1201041" cy="1063307"/>
          </a:xfrm>
          <a:prstGeom prst="rect">
            <a:avLst/>
          </a:prstGeom>
        </p:spPr>
      </p:pic>
      <p:sp>
        <p:nvSpPr>
          <p:cNvPr id="10" name="TextBox 9">
            <a:extLst>
              <a:ext uri="{FF2B5EF4-FFF2-40B4-BE49-F238E27FC236}">
                <a16:creationId xmlns:a16="http://schemas.microsoft.com/office/drawing/2014/main" id="{4A198A2A-5A43-4988-965A-17950488B63E}"/>
              </a:ext>
            </a:extLst>
          </p:cNvPr>
          <p:cNvSpPr txBox="1"/>
          <p:nvPr/>
        </p:nvSpPr>
        <p:spPr>
          <a:xfrm>
            <a:off x="7754579" y="1391395"/>
            <a:ext cx="1273892" cy="338554"/>
          </a:xfrm>
          <a:prstGeom prst="rect">
            <a:avLst/>
          </a:prstGeom>
          <a:noFill/>
        </p:spPr>
        <p:txBody>
          <a:bodyPr wrap="square" rtlCol="0">
            <a:spAutoFit/>
          </a:bodyPr>
          <a:lstStyle/>
          <a:p>
            <a:pPr algn="ctr"/>
            <a:r>
              <a:rPr lang="fr-CA" sz="1600" dirty="0"/>
              <a:t>Janvier</a:t>
            </a:r>
          </a:p>
        </p:txBody>
      </p:sp>
    </p:spTree>
    <p:extLst>
      <p:ext uri="{BB962C8B-B14F-4D97-AF65-F5344CB8AC3E}">
        <p14:creationId xmlns:p14="http://schemas.microsoft.com/office/powerpoint/2010/main" val="298906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réelles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a:t>À la fin du mois, votre avatar passe en revue ses reçus et ses relevés de compte bancaire. Voici ses </a:t>
            </a:r>
            <a:r>
              <a:rPr lang="fr-CA" b="1"/>
              <a:t>dépenses réelles. </a:t>
            </a:r>
            <a:r>
              <a:rPr lang="fr-CA"/>
              <a:t>Remplissez la colonne « Réel ».</a:t>
            </a:r>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graphicFrame>
        <p:nvGraphicFramePr>
          <p:cNvPr id="2" name="Table 1">
            <a:extLst>
              <a:ext uri="{FF2B5EF4-FFF2-40B4-BE49-F238E27FC236}">
                <a16:creationId xmlns:a16="http://schemas.microsoft.com/office/drawing/2014/main" id="{0A0896C3-C849-4FDD-A419-A1EFD762A47C}"/>
              </a:ext>
            </a:extLst>
          </p:cNvPr>
          <p:cNvGraphicFramePr>
            <a:graphicFrameLocks noGrp="1"/>
          </p:cNvGraphicFramePr>
          <p:nvPr>
            <p:extLst>
              <p:ext uri="{D42A27DB-BD31-4B8C-83A1-F6EECF244321}">
                <p14:modId xmlns:p14="http://schemas.microsoft.com/office/powerpoint/2010/main" val="3352584326"/>
              </p:ext>
            </p:extLst>
          </p:nvPr>
        </p:nvGraphicFramePr>
        <p:xfrm>
          <a:off x="1861923" y="1988840"/>
          <a:ext cx="5420153" cy="4450080"/>
        </p:xfrm>
        <a:graphic>
          <a:graphicData uri="http://schemas.openxmlformats.org/drawingml/2006/table">
            <a:tbl>
              <a:tblPr firstRow="1" bandRow="1">
                <a:tableStyleId>{5C22544A-7EE6-4342-B048-85BDC9FD1C3A}</a:tableStyleId>
              </a:tblPr>
              <a:tblGrid>
                <a:gridCol w="2611841">
                  <a:extLst>
                    <a:ext uri="{9D8B030D-6E8A-4147-A177-3AD203B41FA5}">
                      <a16:colId xmlns:a16="http://schemas.microsoft.com/office/drawing/2014/main" val="1584151020"/>
                    </a:ext>
                  </a:extLst>
                </a:gridCol>
                <a:gridCol w="2808312">
                  <a:extLst>
                    <a:ext uri="{9D8B030D-6E8A-4147-A177-3AD203B41FA5}">
                      <a16:colId xmlns:a16="http://schemas.microsoft.com/office/drawing/2014/main" val="2253968683"/>
                    </a:ext>
                  </a:extLst>
                </a:gridCol>
              </a:tblGrid>
              <a:tr h="370840">
                <a:tc>
                  <a:txBody>
                    <a:bodyPr/>
                    <a:lstStyle/>
                    <a:p>
                      <a:pPr algn="ctr"/>
                      <a:r>
                        <a:rPr lang="fr-CA" sz="1600" i="0" dirty="0">
                          <a:solidFill>
                            <a:schemeClr val="tx1"/>
                          </a:solidFill>
                        </a:rPr>
                        <a:t>Dépenses</a:t>
                      </a:r>
                    </a:p>
                  </a:txBody>
                  <a:tcPr/>
                </a:tc>
                <a:tc>
                  <a:txBody>
                    <a:bodyPr/>
                    <a:lstStyle/>
                    <a:p>
                      <a:pPr algn="ctr"/>
                      <a:r>
                        <a:rPr lang="fr-CA" sz="1600" i="0" dirty="0">
                          <a:solidFill>
                            <a:schemeClr val="tx1"/>
                          </a:solidFill>
                        </a:rPr>
                        <a:t>Réel</a:t>
                      </a:r>
                    </a:p>
                  </a:txBody>
                  <a:tcPr/>
                </a:tc>
                <a:extLst>
                  <a:ext uri="{0D108BD9-81ED-4DB2-BD59-A6C34878D82A}">
                    <a16:rowId xmlns:a16="http://schemas.microsoft.com/office/drawing/2014/main" val="796994766"/>
                  </a:ext>
                </a:extLst>
              </a:tr>
              <a:tr h="370840">
                <a:tc>
                  <a:txBody>
                    <a:bodyPr/>
                    <a:lstStyle/>
                    <a:p>
                      <a:r>
                        <a:rPr lang="fr-CA" sz="1600"/>
                        <a:t>Loyer</a:t>
                      </a:r>
                    </a:p>
                  </a:txBody>
                  <a:tcPr/>
                </a:tc>
                <a:tc>
                  <a:txBody>
                    <a:bodyPr/>
                    <a:lstStyle/>
                    <a:p>
                      <a:pPr algn="ctr"/>
                      <a:r>
                        <a:rPr lang="fr-CA" sz="1600"/>
                        <a:t>700 $</a:t>
                      </a:r>
                    </a:p>
                  </a:txBody>
                  <a:tcPr/>
                </a:tc>
                <a:extLst>
                  <a:ext uri="{0D108BD9-81ED-4DB2-BD59-A6C34878D82A}">
                    <a16:rowId xmlns:a16="http://schemas.microsoft.com/office/drawing/2014/main" val="3265824676"/>
                  </a:ext>
                </a:extLst>
              </a:tr>
              <a:tr h="370840">
                <a:tc>
                  <a:txBody>
                    <a:bodyPr/>
                    <a:lstStyle/>
                    <a:p>
                      <a:r>
                        <a:rPr lang="fr-CA" sz="1600"/>
                        <a:t>Électricité</a:t>
                      </a:r>
                    </a:p>
                  </a:txBody>
                  <a:tcPr/>
                </a:tc>
                <a:tc>
                  <a:txBody>
                    <a:bodyPr/>
                    <a:lstStyle/>
                    <a:p>
                      <a:pPr algn="ctr"/>
                      <a:r>
                        <a:rPr lang="fr-CA" sz="1600"/>
                        <a:t>20 $</a:t>
                      </a:r>
                    </a:p>
                  </a:txBody>
                  <a:tcPr/>
                </a:tc>
                <a:extLst>
                  <a:ext uri="{0D108BD9-81ED-4DB2-BD59-A6C34878D82A}">
                    <a16:rowId xmlns:a16="http://schemas.microsoft.com/office/drawing/2014/main" val="2557311339"/>
                  </a:ext>
                </a:extLst>
              </a:tr>
              <a:tr h="370840">
                <a:tc>
                  <a:txBody>
                    <a:bodyPr/>
                    <a:lstStyle/>
                    <a:p>
                      <a:r>
                        <a:rPr lang="fr-CA" sz="1600"/>
                        <a:t>Internet et câble</a:t>
                      </a:r>
                    </a:p>
                  </a:txBody>
                  <a:tcPr/>
                </a:tc>
                <a:tc>
                  <a:txBody>
                    <a:bodyPr/>
                    <a:lstStyle/>
                    <a:p>
                      <a:pPr algn="ctr"/>
                      <a:r>
                        <a:rPr lang="fr-CA" sz="1600"/>
                        <a:t>120 $</a:t>
                      </a:r>
                    </a:p>
                  </a:txBody>
                  <a:tcPr/>
                </a:tc>
                <a:extLst>
                  <a:ext uri="{0D108BD9-81ED-4DB2-BD59-A6C34878D82A}">
                    <a16:rowId xmlns:a16="http://schemas.microsoft.com/office/drawing/2014/main" val="2875030940"/>
                  </a:ext>
                </a:extLst>
              </a:tr>
              <a:tr h="370840">
                <a:tc>
                  <a:txBody>
                    <a:bodyPr/>
                    <a:lstStyle/>
                    <a:p>
                      <a:r>
                        <a:rPr lang="fr-CA" sz="1600"/>
                        <a:t>Forfait de téléphone</a:t>
                      </a:r>
                    </a:p>
                  </a:txBody>
                  <a:tcPr/>
                </a:tc>
                <a:tc>
                  <a:txBody>
                    <a:bodyPr/>
                    <a:lstStyle/>
                    <a:p>
                      <a:pPr algn="ctr"/>
                      <a:r>
                        <a:rPr lang="fr-CA" sz="1600"/>
                        <a:t>60 $</a:t>
                      </a:r>
                    </a:p>
                  </a:txBody>
                  <a:tcPr/>
                </a:tc>
                <a:extLst>
                  <a:ext uri="{0D108BD9-81ED-4DB2-BD59-A6C34878D82A}">
                    <a16:rowId xmlns:a16="http://schemas.microsoft.com/office/drawing/2014/main" val="1079585952"/>
                  </a:ext>
                </a:extLst>
              </a:tr>
              <a:tr h="370840">
                <a:tc>
                  <a:txBody>
                    <a:bodyPr/>
                    <a:lstStyle/>
                    <a:p>
                      <a:r>
                        <a:rPr lang="fr-CA" sz="1600"/>
                        <a:t>Nourriture</a:t>
                      </a:r>
                    </a:p>
                  </a:txBody>
                  <a:tcPr/>
                </a:tc>
                <a:tc>
                  <a:txBody>
                    <a:bodyPr/>
                    <a:lstStyle/>
                    <a:p>
                      <a:pPr algn="ctr"/>
                      <a:r>
                        <a:rPr lang="fr-CA" sz="1600"/>
                        <a:t>Comme prévu</a:t>
                      </a:r>
                    </a:p>
                  </a:txBody>
                  <a:tcPr/>
                </a:tc>
                <a:extLst>
                  <a:ext uri="{0D108BD9-81ED-4DB2-BD59-A6C34878D82A}">
                    <a16:rowId xmlns:a16="http://schemas.microsoft.com/office/drawing/2014/main" val="829520389"/>
                  </a:ext>
                </a:extLst>
              </a:tr>
              <a:tr h="370840">
                <a:tc>
                  <a:txBody>
                    <a:bodyPr/>
                    <a:lstStyle/>
                    <a:p>
                      <a:r>
                        <a:rPr lang="fr-CA" sz="1600"/>
                        <a:t>Vêtements</a:t>
                      </a:r>
                    </a:p>
                  </a:txBody>
                  <a:tcPr/>
                </a:tc>
                <a:tc>
                  <a:txBody>
                    <a:bodyPr/>
                    <a:lstStyle/>
                    <a:p>
                      <a:pPr algn="ctr"/>
                      <a:r>
                        <a:rPr lang="fr-CA" sz="1600"/>
                        <a:t>Comme prévu</a:t>
                      </a:r>
                    </a:p>
                  </a:txBody>
                  <a:tcPr/>
                </a:tc>
                <a:extLst>
                  <a:ext uri="{0D108BD9-81ED-4DB2-BD59-A6C34878D82A}">
                    <a16:rowId xmlns:a16="http://schemas.microsoft.com/office/drawing/2014/main" val="176354617"/>
                  </a:ext>
                </a:extLst>
              </a:tr>
              <a:tr h="370840">
                <a:tc>
                  <a:txBody>
                    <a:bodyPr/>
                    <a:lstStyle/>
                    <a:p>
                      <a:r>
                        <a:rPr lang="fr-CA" sz="1600"/>
                        <a:t>Divertissement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600"/>
                        <a:t>Comme prévu</a:t>
                      </a:r>
                    </a:p>
                  </a:txBody>
                  <a:tcPr/>
                </a:tc>
                <a:extLst>
                  <a:ext uri="{0D108BD9-81ED-4DB2-BD59-A6C34878D82A}">
                    <a16:rowId xmlns:a16="http://schemas.microsoft.com/office/drawing/2014/main" val="1012874744"/>
                  </a:ext>
                </a:extLst>
              </a:tr>
              <a:tr h="370840">
                <a:tc>
                  <a:txBody>
                    <a:bodyPr/>
                    <a:lstStyle/>
                    <a:p>
                      <a:r>
                        <a:rPr lang="fr-CA" sz="1600"/>
                        <a:t>Transports</a:t>
                      </a:r>
                    </a:p>
                  </a:txBody>
                  <a:tcPr/>
                </a:tc>
                <a:tc>
                  <a:txBody>
                    <a:bodyPr/>
                    <a:lstStyle/>
                    <a:p>
                      <a:pPr algn="ctr"/>
                      <a:r>
                        <a:rPr lang="fr-CA" sz="1600"/>
                        <a:t>40 $</a:t>
                      </a:r>
                    </a:p>
                  </a:txBody>
                  <a:tcPr/>
                </a:tc>
                <a:extLst>
                  <a:ext uri="{0D108BD9-81ED-4DB2-BD59-A6C34878D82A}">
                    <a16:rowId xmlns:a16="http://schemas.microsoft.com/office/drawing/2014/main" val="2066808179"/>
                  </a:ext>
                </a:extLst>
              </a:tr>
              <a:tr h="370840">
                <a:tc>
                  <a:txBody>
                    <a:bodyPr/>
                    <a:lstStyle/>
                    <a:p>
                      <a:r>
                        <a:rPr lang="fr-CA" sz="1600"/>
                        <a:t>Effets personnels</a:t>
                      </a:r>
                    </a:p>
                  </a:txBody>
                  <a:tcPr/>
                </a:tc>
                <a:tc>
                  <a:txBody>
                    <a:bodyPr/>
                    <a:lstStyle/>
                    <a:p>
                      <a:pPr algn="ctr"/>
                      <a:r>
                        <a:rPr lang="fr-CA" sz="1600"/>
                        <a:t>45 $</a:t>
                      </a:r>
                    </a:p>
                  </a:txBody>
                  <a:tcPr/>
                </a:tc>
                <a:extLst>
                  <a:ext uri="{0D108BD9-81ED-4DB2-BD59-A6C34878D82A}">
                    <a16:rowId xmlns:a16="http://schemas.microsoft.com/office/drawing/2014/main" val="3832700811"/>
                  </a:ext>
                </a:extLst>
              </a:tr>
              <a:tr h="370840">
                <a:tc>
                  <a:txBody>
                    <a:bodyPr/>
                    <a:lstStyle/>
                    <a:p>
                      <a:r>
                        <a:rPr lang="fr-CA" sz="1600"/>
                        <a:t>Frais médicaux</a:t>
                      </a:r>
                    </a:p>
                  </a:txBody>
                  <a:tcPr/>
                </a:tc>
                <a:tc>
                  <a:txBody>
                    <a:bodyPr/>
                    <a:lstStyle/>
                    <a:p>
                      <a:pPr algn="ctr"/>
                      <a:r>
                        <a:rPr lang="fr-CA" sz="1600"/>
                        <a:t>40 $</a:t>
                      </a:r>
                    </a:p>
                  </a:txBody>
                  <a:tcPr/>
                </a:tc>
                <a:extLst>
                  <a:ext uri="{0D108BD9-81ED-4DB2-BD59-A6C34878D82A}">
                    <a16:rowId xmlns:a16="http://schemas.microsoft.com/office/drawing/2014/main" val="3879860971"/>
                  </a:ext>
                </a:extLst>
              </a:tr>
              <a:tr h="370840">
                <a:tc>
                  <a:txBody>
                    <a:bodyPr/>
                    <a:lstStyle/>
                    <a:p>
                      <a:r>
                        <a:rPr lang="fr-CA" sz="1600"/>
                        <a:t>Épargner</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600" dirty="0"/>
                        <a:t>Comme prévu</a:t>
                      </a:r>
                    </a:p>
                  </a:txBody>
                  <a:tcPr/>
                </a:tc>
                <a:extLst>
                  <a:ext uri="{0D108BD9-81ED-4DB2-BD59-A6C34878D82A}">
                    <a16:rowId xmlns:a16="http://schemas.microsoft.com/office/drawing/2014/main" val="3130462105"/>
                  </a:ext>
                </a:extLst>
              </a:tr>
            </a:tbl>
          </a:graphicData>
        </a:graphic>
      </p:graphicFrame>
    </p:spTree>
    <p:extLst>
      <p:ext uri="{BB962C8B-B14F-4D97-AF65-F5344CB8AC3E}">
        <p14:creationId xmlns:p14="http://schemas.microsoft.com/office/powerpoint/2010/main" val="3854768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58AB5A2-3EED-4C38-82DB-137392BF6960}"/>
              </a:ext>
            </a:extLst>
          </p:cNvPr>
          <p:cNvGrpSpPr/>
          <p:nvPr/>
        </p:nvGrpSpPr>
        <p:grpSpPr>
          <a:xfrm>
            <a:off x="251520" y="1844824"/>
            <a:ext cx="8522333" cy="2184250"/>
            <a:chOff x="578805" y="1842165"/>
            <a:chExt cx="8522333" cy="2184250"/>
          </a:xfrm>
        </p:grpSpPr>
        <p:pic>
          <p:nvPicPr>
            <p:cNvPr id="21" name="Picture 20">
              <a:extLst>
                <a:ext uri="{FF2B5EF4-FFF2-40B4-BE49-F238E27FC236}">
                  <a16:creationId xmlns:a16="http://schemas.microsoft.com/office/drawing/2014/main" id="{59A7F978-79B7-459F-BAD0-4D6E264185DD}"/>
                </a:ext>
              </a:extLst>
            </p:cNvPr>
            <p:cNvPicPr>
              <a:picLocks noChangeAspect="1"/>
            </p:cNvPicPr>
            <p:nvPr/>
          </p:nvPicPr>
          <p:blipFill rotWithShape="1">
            <a:blip r:embed="rId3"/>
            <a:srcRect t="16204" b="11966"/>
            <a:stretch/>
          </p:blipFill>
          <p:spPr>
            <a:xfrm>
              <a:off x="704850" y="3480485"/>
              <a:ext cx="8396288" cy="545930"/>
            </a:xfrm>
            <a:prstGeom prst="rect">
              <a:avLst/>
            </a:prstGeom>
          </p:spPr>
        </p:pic>
        <p:pic>
          <p:nvPicPr>
            <p:cNvPr id="22" name="Picture 21" descr="Table&#10;&#10;Description automatically generated">
              <a:extLst>
                <a:ext uri="{FF2B5EF4-FFF2-40B4-BE49-F238E27FC236}">
                  <a16:creationId xmlns:a16="http://schemas.microsoft.com/office/drawing/2014/main" id="{144856B1-13F2-4AD6-8AC8-084F1BC90B8C}"/>
                </a:ext>
              </a:extLst>
            </p:cNvPr>
            <p:cNvPicPr>
              <a:picLocks noChangeAspect="1"/>
            </p:cNvPicPr>
            <p:nvPr/>
          </p:nvPicPr>
          <p:blipFill>
            <a:blip r:embed="rId4"/>
            <a:stretch>
              <a:fillRect/>
            </a:stretch>
          </p:blipFill>
          <p:spPr>
            <a:xfrm>
              <a:off x="578805" y="1842165"/>
              <a:ext cx="8427238" cy="1652237"/>
            </a:xfrm>
            <a:prstGeom prst="rect">
              <a:avLst/>
            </a:prstGeom>
          </p:spPr>
        </p:pic>
      </p:grpSp>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prévues et réelles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sz="2000" b="1"/>
              <a:t>Différence = Dépenses prévues - Dépenses réelles</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8" name="TextBox 7">
            <a:extLst>
              <a:ext uri="{FF2B5EF4-FFF2-40B4-BE49-F238E27FC236}">
                <a16:creationId xmlns:a16="http://schemas.microsoft.com/office/drawing/2014/main" id="{B623A515-171F-44B9-A3AC-6A12AB2CEDEA}"/>
              </a:ext>
            </a:extLst>
          </p:cNvPr>
          <p:cNvSpPr txBox="1"/>
          <p:nvPr/>
        </p:nvSpPr>
        <p:spPr>
          <a:xfrm>
            <a:off x="3091203" y="2351265"/>
            <a:ext cx="1728192" cy="461665"/>
          </a:xfrm>
          <a:prstGeom prst="rect">
            <a:avLst/>
          </a:prstGeom>
          <a:noFill/>
        </p:spPr>
        <p:txBody>
          <a:bodyPr wrap="square" rtlCol="0">
            <a:spAutoFit/>
          </a:bodyPr>
          <a:lstStyle/>
          <a:p>
            <a:r>
              <a:rPr lang="fr-CA">
                <a:solidFill>
                  <a:srgbClr val="005954"/>
                </a:solidFill>
              </a:rPr>
              <a:t>1 000 $</a:t>
            </a:r>
          </a:p>
        </p:txBody>
      </p:sp>
      <p:sp>
        <p:nvSpPr>
          <p:cNvPr id="12" name="TextBox 11">
            <a:extLst>
              <a:ext uri="{FF2B5EF4-FFF2-40B4-BE49-F238E27FC236}">
                <a16:creationId xmlns:a16="http://schemas.microsoft.com/office/drawing/2014/main" id="{0A1E8567-097A-4B6F-9C58-10B2B0DB0993}"/>
              </a:ext>
            </a:extLst>
          </p:cNvPr>
          <p:cNvSpPr txBox="1"/>
          <p:nvPr/>
        </p:nvSpPr>
        <p:spPr>
          <a:xfrm>
            <a:off x="5004048" y="2351731"/>
            <a:ext cx="1728192" cy="461665"/>
          </a:xfrm>
          <a:prstGeom prst="rect">
            <a:avLst/>
          </a:prstGeom>
          <a:noFill/>
        </p:spPr>
        <p:txBody>
          <a:bodyPr wrap="square" rtlCol="0">
            <a:spAutoFit/>
          </a:bodyPr>
          <a:lstStyle/>
          <a:p>
            <a:r>
              <a:rPr lang="fr-CA">
                <a:solidFill>
                  <a:srgbClr val="005954"/>
                </a:solidFill>
              </a:rPr>
              <a:t>1 000 $</a:t>
            </a:r>
          </a:p>
        </p:txBody>
      </p:sp>
      <p:sp>
        <p:nvSpPr>
          <p:cNvPr id="13" name="TextBox 12">
            <a:extLst>
              <a:ext uri="{FF2B5EF4-FFF2-40B4-BE49-F238E27FC236}">
                <a16:creationId xmlns:a16="http://schemas.microsoft.com/office/drawing/2014/main" id="{A03EE876-B145-4486-9FC0-A822181136A4}"/>
              </a:ext>
            </a:extLst>
          </p:cNvPr>
          <p:cNvSpPr txBox="1"/>
          <p:nvPr/>
        </p:nvSpPr>
        <p:spPr>
          <a:xfrm>
            <a:off x="3275856" y="2921720"/>
            <a:ext cx="1728192" cy="461665"/>
          </a:xfrm>
          <a:prstGeom prst="rect">
            <a:avLst/>
          </a:prstGeom>
          <a:noFill/>
        </p:spPr>
        <p:txBody>
          <a:bodyPr wrap="square" rtlCol="0">
            <a:spAutoFit/>
          </a:bodyPr>
          <a:lstStyle/>
          <a:p>
            <a:r>
              <a:rPr lang="fr-CA">
                <a:solidFill>
                  <a:srgbClr val="005954"/>
                </a:solidFill>
              </a:rPr>
              <a:t>35 $</a:t>
            </a:r>
          </a:p>
        </p:txBody>
      </p:sp>
      <p:sp>
        <p:nvSpPr>
          <p:cNvPr id="14" name="TextBox 13">
            <a:extLst>
              <a:ext uri="{FF2B5EF4-FFF2-40B4-BE49-F238E27FC236}">
                <a16:creationId xmlns:a16="http://schemas.microsoft.com/office/drawing/2014/main" id="{5E602161-0E56-4C6E-AF64-71B204A37025}"/>
              </a:ext>
            </a:extLst>
          </p:cNvPr>
          <p:cNvSpPr txBox="1"/>
          <p:nvPr/>
        </p:nvSpPr>
        <p:spPr>
          <a:xfrm>
            <a:off x="5220072" y="2921720"/>
            <a:ext cx="1728192" cy="461665"/>
          </a:xfrm>
          <a:prstGeom prst="rect">
            <a:avLst/>
          </a:prstGeom>
          <a:noFill/>
        </p:spPr>
        <p:txBody>
          <a:bodyPr wrap="square" rtlCol="0">
            <a:spAutoFit/>
          </a:bodyPr>
          <a:lstStyle/>
          <a:p>
            <a:r>
              <a:rPr lang="fr-CA">
                <a:solidFill>
                  <a:srgbClr val="005954"/>
                </a:solidFill>
              </a:rPr>
              <a:t>25 $</a:t>
            </a:r>
          </a:p>
        </p:txBody>
      </p:sp>
      <p:sp>
        <p:nvSpPr>
          <p:cNvPr id="15" name="TextBox 14">
            <a:extLst>
              <a:ext uri="{FF2B5EF4-FFF2-40B4-BE49-F238E27FC236}">
                <a16:creationId xmlns:a16="http://schemas.microsoft.com/office/drawing/2014/main" id="{90DE08F5-2C3C-4D71-8AB2-3F20D5BAE86E}"/>
              </a:ext>
            </a:extLst>
          </p:cNvPr>
          <p:cNvSpPr txBox="1"/>
          <p:nvPr/>
        </p:nvSpPr>
        <p:spPr>
          <a:xfrm>
            <a:off x="3275856" y="3501008"/>
            <a:ext cx="1728192" cy="461665"/>
          </a:xfrm>
          <a:prstGeom prst="rect">
            <a:avLst/>
          </a:prstGeom>
          <a:noFill/>
        </p:spPr>
        <p:txBody>
          <a:bodyPr wrap="square" rtlCol="0">
            <a:spAutoFit/>
          </a:bodyPr>
          <a:lstStyle/>
          <a:p>
            <a:r>
              <a:rPr lang="fr-CA">
                <a:solidFill>
                  <a:srgbClr val="005954"/>
                </a:solidFill>
              </a:rPr>
              <a:t>50 $</a:t>
            </a:r>
          </a:p>
        </p:txBody>
      </p:sp>
      <p:sp>
        <p:nvSpPr>
          <p:cNvPr id="16" name="TextBox 15">
            <a:extLst>
              <a:ext uri="{FF2B5EF4-FFF2-40B4-BE49-F238E27FC236}">
                <a16:creationId xmlns:a16="http://schemas.microsoft.com/office/drawing/2014/main" id="{1C3A5322-76EF-40E8-99F5-A09C18B5B5EB}"/>
              </a:ext>
            </a:extLst>
          </p:cNvPr>
          <p:cNvSpPr txBox="1"/>
          <p:nvPr/>
        </p:nvSpPr>
        <p:spPr>
          <a:xfrm>
            <a:off x="5208849" y="3501008"/>
            <a:ext cx="1728192" cy="461665"/>
          </a:xfrm>
          <a:prstGeom prst="rect">
            <a:avLst/>
          </a:prstGeom>
          <a:noFill/>
        </p:spPr>
        <p:txBody>
          <a:bodyPr wrap="square" rtlCol="0">
            <a:spAutoFit/>
          </a:bodyPr>
          <a:lstStyle/>
          <a:p>
            <a:r>
              <a:rPr lang="fr-CA">
                <a:solidFill>
                  <a:srgbClr val="005954"/>
                </a:solidFill>
              </a:rPr>
              <a:t>55 $</a:t>
            </a:r>
          </a:p>
        </p:txBody>
      </p:sp>
      <p:sp>
        <p:nvSpPr>
          <p:cNvPr id="17" name="TextBox 16">
            <a:extLst>
              <a:ext uri="{FF2B5EF4-FFF2-40B4-BE49-F238E27FC236}">
                <a16:creationId xmlns:a16="http://schemas.microsoft.com/office/drawing/2014/main" id="{6004F5BA-B6F4-4187-B7BC-93E46114A22D}"/>
              </a:ext>
            </a:extLst>
          </p:cNvPr>
          <p:cNvSpPr txBox="1"/>
          <p:nvPr/>
        </p:nvSpPr>
        <p:spPr>
          <a:xfrm>
            <a:off x="6847986" y="2289710"/>
            <a:ext cx="1728192" cy="584775"/>
          </a:xfrm>
          <a:prstGeom prst="rect">
            <a:avLst/>
          </a:prstGeom>
          <a:noFill/>
        </p:spPr>
        <p:txBody>
          <a:bodyPr wrap="square" rtlCol="0">
            <a:spAutoFit/>
          </a:bodyPr>
          <a:lstStyle/>
          <a:p>
            <a:r>
              <a:rPr lang="fr-CA" sz="1600" dirty="0"/>
              <a:t>1 000 − 1 000</a:t>
            </a:r>
          </a:p>
          <a:p>
            <a:r>
              <a:rPr lang="fr-CA" sz="1600" b="1" dirty="0">
                <a:solidFill>
                  <a:srgbClr val="005954"/>
                </a:solidFill>
              </a:rPr>
              <a:t>= 0 $</a:t>
            </a:r>
            <a:r>
              <a:rPr lang="fr-CA" sz="1600" dirty="0">
                <a:solidFill>
                  <a:srgbClr val="005954"/>
                </a:solidFill>
              </a:rPr>
              <a:t> </a:t>
            </a:r>
          </a:p>
        </p:txBody>
      </p:sp>
      <p:sp>
        <p:nvSpPr>
          <p:cNvPr id="18" name="TextBox 17">
            <a:extLst>
              <a:ext uri="{FF2B5EF4-FFF2-40B4-BE49-F238E27FC236}">
                <a16:creationId xmlns:a16="http://schemas.microsoft.com/office/drawing/2014/main" id="{63E75D04-2695-4EB4-AEAA-2BE66F41EA9A}"/>
              </a:ext>
            </a:extLst>
          </p:cNvPr>
          <p:cNvSpPr txBox="1"/>
          <p:nvPr/>
        </p:nvSpPr>
        <p:spPr>
          <a:xfrm>
            <a:off x="6805799" y="2865675"/>
            <a:ext cx="1728192" cy="584775"/>
          </a:xfrm>
          <a:prstGeom prst="rect">
            <a:avLst/>
          </a:prstGeom>
          <a:noFill/>
        </p:spPr>
        <p:txBody>
          <a:bodyPr wrap="square" rtlCol="0">
            <a:spAutoFit/>
          </a:bodyPr>
          <a:lstStyle/>
          <a:p>
            <a:r>
              <a:rPr lang="fr-CA" sz="1600" dirty="0"/>
              <a:t>35 − 25 </a:t>
            </a:r>
          </a:p>
          <a:p>
            <a:r>
              <a:rPr lang="fr-CA" sz="1600" b="1" dirty="0">
                <a:solidFill>
                  <a:srgbClr val="005954"/>
                </a:solidFill>
              </a:rPr>
              <a:t>= 10 $</a:t>
            </a:r>
            <a:r>
              <a:rPr lang="fr-CA" sz="1600" dirty="0">
                <a:solidFill>
                  <a:srgbClr val="005954"/>
                </a:solidFill>
              </a:rPr>
              <a:t> </a:t>
            </a:r>
          </a:p>
        </p:txBody>
      </p:sp>
      <p:sp>
        <p:nvSpPr>
          <p:cNvPr id="19" name="TextBox 18">
            <a:extLst>
              <a:ext uri="{FF2B5EF4-FFF2-40B4-BE49-F238E27FC236}">
                <a16:creationId xmlns:a16="http://schemas.microsoft.com/office/drawing/2014/main" id="{2EC537C0-6FA6-4AED-9173-9275704A6329}"/>
              </a:ext>
            </a:extLst>
          </p:cNvPr>
          <p:cNvSpPr txBox="1"/>
          <p:nvPr/>
        </p:nvSpPr>
        <p:spPr>
          <a:xfrm>
            <a:off x="6770838" y="3496857"/>
            <a:ext cx="1728192" cy="584775"/>
          </a:xfrm>
          <a:prstGeom prst="rect">
            <a:avLst/>
          </a:prstGeom>
          <a:noFill/>
        </p:spPr>
        <p:txBody>
          <a:bodyPr wrap="square" rtlCol="0">
            <a:spAutoFit/>
          </a:bodyPr>
          <a:lstStyle/>
          <a:p>
            <a:r>
              <a:rPr lang="fr-CA" sz="1600" dirty="0"/>
              <a:t>50 − 55 </a:t>
            </a:r>
          </a:p>
          <a:p>
            <a:r>
              <a:rPr lang="fr-CA" sz="1600" b="1" dirty="0">
                <a:solidFill>
                  <a:srgbClr val="FF0000"/>
                </a:solidFill>
              </a:rPr>
              <a:t>= −5 $ </a:t>
            </a:r>
          </a:p>
        </p:txBody>
      </p:sp>
      <p:sp>
        <p:nvSpPr>
          <p:cNvPr id="9" name="TextBox 8">
            <a:extLst>
              <a:ext uri="{FF2B5EF4-FFF2-40B4-BE49-F238E27FC236}">
                <a16:creationId xmlns:a16="http://schemas.microsoft.com/office/drawing/2014/main" id="{B8090330-8441-4E0A-95C4-5AD8AAD5CE52}"/>
              </a:ext>
            </a:extLst>
          </p:cNvPr>
          <p:cNvSpPr txBox="1"/>
          <p:nvPr/>
        </p:nvSpPr>
        <p:spPr>
          <a:xfrm>
            <a:off x="611560" y="4005064"/>
            <a:ext cx="7964618" cy="1477328"/>
          </a:xfrm>
          <a:prstGeom prst="rect">
            <a:avLst/>
          </a:prstGeom>
          <a:noFill/>
        </p:spPr>
        <p:txBody>
          <a:bodyPr wrap="square" rtlCol="0">
            <a:spAutoFit/>
          </a:bodyPr>
          <a:lstStyle/>
          <a:p>
            <a:pPr>
              <a:lnSpc>
                <a:spcPts val="2160"/>
              </a:lnSpc>
            </a:pPr>
            <a:r>
              <a:rPr lang="fr-CA" sz="1800" dirty="0"/>
              <a:t>Si vous avez dépensé le montant prévu, vous obtenez zéro.</a:t>
            </a:r>
          </a:p>
          <a:p>
            <a:pPr>
              <a:lnSpc>
                <a:spcPts val="2160"/>
              </a:lnSpc>
            </a:pPr>
            <a:r>
              <a:rPr lang="fr-CA" sz="1800" dirty="0"/>
              <a:t>Si vous avez dépensé moins que prévu, vous obtenez une différence positive. </a:t>
            </a:r>
          </a:p>
          <a:p>
            <a:pPr>
              <a:lnSpc>
                <a:spcPts val="2160"/>
              </a:lnSpc>
            </a:pPr>
            <a:r>
              <a:rPr lang="fr-CA" sz="1800" dirty="0"/>
              <a:t>Si vous avez dépensé plus que prévu, vous obtenez une différence négative.</a:t>
            </a:r>
          </a:p>
          <a:p>
            <a:pPr>
              <a:lnSpc>
                <a:spcPts val="2160"/>
              </a:lnSpc>
            </a:pPr>
            <a:endParaRPr lang="en-US" sz="1800" dirty="0"/>
          </a:p>
          <a:p>
            <a:pPr>
              <a:lnSpc>
                <a:spcPts val="2160"/>
              </a:lnSpc>
            </a:pPr>
            <a:r>
              <a:rPr lang="fr-CA" sz="1800" b="1" dirty="0"/>
              <a:t>Calculez la différence.</a:t>
            </a:r>
          </a:p>
        </p:txBody>
      </p:sp>
    </p:spTree>
    <p:extLst>
      <p:ext uri="{BB962C8B-B14F-4D97-AF65-F5344CB8AC3E}">
        <p14:creationId xmlns:p14="http://schemas.microsoft.com/office/powerpoint/2010/main" val="119892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P spid="15" grpId="0"/>
      <p:bldP spid="16" grpId="0"/>
      <p:bldP spid="17" grpId="0"/>
      <p:bldP spid="18" grpId="0"/>
      <p:bldP spid="19"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383936"/>
            <a:ext cx="7923212" cy="685800"/>
          </a:xfrm>
        </p:spPr>
        <p:txBody>
          <a:bodyPr/>
          <a:lstStyle/>
          <a:p>
            <a:pPr eaLnBrk="1" hangingPunct="1"/>
            <a:r>
              <a:rPr lang="fr-CA" dirty="0">
                <a:solidFill>
                  <a:srgbClr val="005954"/>
                </a:solidFill>
                <a:latin typeface="Open Sans"/>
                <a:ea typeface="MS PGothic"/>
              </a:rPr>
              <a:t>Remarque spéciale à l’intention du personnel enseignant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endParaRPr lang="en-US" altLang="en-US" dirty="0"/>
          </a:p>
          <a:p>
            <a:pPr eaLnBrk="1" hangingPunct="1"/>
            <a:endParaRPr lang="en-US" altLang="en-US"/>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25741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4" name="Picture 3">
            <a:extLst>
              <a:ext uri="{FF2B5EF4-FFF2-40B4-BE49-F238E27FC236}">
                <a16:creationId xmlns:a16="http://schemas.microsoft.com/office/drawing/2014/main" id="{8D5BBA8F-C514-4A51-B170-B26BEDF165B8}"/>
              </a:ext>
            </a:extLst>
          </p:cNvPr>
          <p:cNvPicPr>
            <a:picLocks noChangeAspect="1"/>
          </p:cNvPicPr>
          <p:nvPr/>
        </p:nvPicPr>
        <p:blipFill>
          <a:blip r:embed="rId2"/>
          <a:stretch>
            <a:fillRect/>
          </a:stretch>
        </p:blipFill>
        <p:spPr>
          <a:xfrm>
            <a:off x="1536980" y="1327486"/>
            <a:ext cx="6070039" cy="480933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phical user interface, text, application, chat or text message&#10;&#10;Description automatically generated">
            <a:extLst>
              <a:ext uri="{FF2B5EF4-FFF2-40B4-BE49-F238E27FC236}">
                <a16:creationId xmlns:a16="http://schemas.microsoft.com/office/drawing/2014/main" id="{9DDFC8C3-17DA-4418-998F-50B78DA8485B}"/>
              </a:ext>
            </a:extLst>
          </p:cNvPr>
          <p:cNvPicPr>
            <a:picLocks noChangeAspect="1"/>
          </p:cNvPicPr>
          <p:nvPr/>
        </p:nvPicPr>
        <p:blipFill rotWithShape="1">
          <a:blip r:embed="rId3"/>
          <a:srcRect r="1924"/>
          <a:stretch/>
        </p:blipFill>
        <p:spPr>
          <a:xfrm>
            <a:off x="2411761" y="3821712"/>
            <a:ext cx="4004739" cy="2031754"/>
          </a:xfrm>
          <a:prstGeom prst="rect">
            <a:avLst/>
          </a:prstGeom>
        </p:spPr>
      </p:pic>
      <p:pic>
        <p:nvPicPr>
          <p:cNvPr id="12" name="Picture 11" descr="Table&#10;&#10;Description automatically generated with medium confidence">
            <a:extLst>
              <a:ext uri="{FF2B5EF4-FFF2-40B4-BE49-F238E27FC236}">
                <a16:creationId xmlns:a16="http://schemas.microsoft.com/office/drawing/2014/main" id="{5B097C04-846B-4323-AA0F-5CB55FDCCBB9}"/>
              </a:ext>
            </a:extLst>
          </p:cNvPr>
          <p:cNvPicPr>
            <a:picLocks noChangeAspect="1"/>
          </p:cNvPicPr>
          <p:nvPr/>
        </p:nvPicPr>
        <p:blipFill>
          <a:blip r:embed="rId4"/>
          <a:stretch>
            <a:fillRect/>
          </a:stretch>
        </p:blipFill>
        <p:spPr>
          <a:xfrm>
            <a:off x="245462" y="1757245"/>
            <a:ext cx="8653075" cy="1312880"/>
          </a:xfrm>
          <a:prstGeom prst="rect">
            <a:avLst/>
          </a:prstGeom>
        </p:spPr>
      </p:pic>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200" dirty="0">
                <a:solidFill>
                  <a:srgbClr val="005954"/>
                </a:solidFill>
                <a:latin typeface="Open Sans" panose="020B0606030504020204" pitchFamily="34" charset="0"/>
              </a:rPr>
              <a:t>Sommaire mensuel : 1</a:t>
            </a:r>
            <a:r>
              <a:rPr lang="fr-CA" sz="3200" baseline="30000" dirty="0">
                <a:solidFill>
                  <a:srgbClr val="005954"/>
                </a:solidFill>
                <a:latin typeface="Open Sans" panose="020B0606030504020204" pitchFamily="34" charset="0"/>
              </a:rPr>
              <a:t>re</a:t>
            </a:r>
            <a:r>
              <a:rPr lang="fr-CA" sz="3200" dirty="0">
                <a:solidFill>
                  <a:srgbClr val="005954"/>
                </a:solidFill>
                <a:latin typeface="Open Sans" panose="020B0606030504020204" pitchFamily="34" charset="0"/>
              </a:rPr>
              <a:t> année, janvier</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dirty="0"/>
              <a:t>Avez-vous dépensé autant ou moins que prévu en janvier? </a:t>
            </a:r>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r>
              <a:rPr lang="fr-CA" dirty="0"/>
              <a:t>Dans le plan financier sur deux ans, inscris la différence mensuelle </a:t>
            </a:r>
          </a:p>
          <a:p>
            <a:pPr marL="0" indent="0" eaLnBrk="1" hangingPunct="1">
              <a:buNone/>
            </a:pPr>
            <a:r>
              <a:rPr lang="fr-CA" dirty="0"/>
              <a:t>dans « Année 1, Janv. »</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9" name="Rectangle 8">
            <a:extLst>
              <a:ext uri="{FF2B5EF4-FFF2-40B4-BE49-F238E27FC236}">
                <a16:creationId xmlns:a16="http://schemas.microsoft.com/office/drawing/2014/main" id="{3BE6C9FA-385B-456B-A946-BB9238B1A002}"/>
              </a:ext>
            </a:extLst>
          </p:cNvPr>
          <p:cNvSpPr/>
          <p:nvPr/>
        </p:nvSpPr>
        <p:spPr bwMode="auto">
          <a:xfrm>
            <a:off x="6346145" y="2474972"/>
            <a:ext cx="2329542" cy="449972"/>
          </a:xfrm>
          <a:prstGeom prst="rect">
            <a:avLst/>
          </a:prstGeom>
          <a:solidFill>
            <a:srgbClr val="3DC5C4">
              <a:alpha val="4588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 name="Rectangle 9">
            <a:extLst>
              <a:ext uri="{FF2B5EF4-FFF2-40B4-BE49-F238E27FC236}">
                <a16:creationId xmlns:a16="http://schemas.microsoft.com/office/drawing/2014/main" id="{34D0EA6C-661C-47A4-B78B-2B1171E0C1E9}"/>
              </a:ext>
            </a:extLst>
          </p:cNvPr>
          <p:cNvSpPr/>
          <p:nvPr/>
        </p:nvSpPr>
        <p:spPr bwMode="auto">
          <a:xfrm>
            <a:off x="4767894" y="4752581"/>
            <a:ext cx="1583597" cy="1030682"/>
          </a:xfrm>
          <a:prstGeom prst="rect">
            <a:avLst/>
          </a:prstGeom>
          <a:solidFill>
            <a:srgbClr val="3DC5C4">
              <a:alpha val="4588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1" name="Graphic 10" descr="Line arrow: Counter-clockwise curve with solid fill">
            <a:extLst>
              <a:ext uri="{FF2B5EF4-FFF2-40B4-BE49-F238E27FC236}">
                <a16:creationId xmlns:a16="http://schemas.microsoft.com/office/drawing/2014/main" id="{A647E06B-C5D6-47CC-BB74-A05D59650F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1897256" flipH="1">
            <a:off x="6808691" y="3186529"/>
            <a:ext cx="1622724" cy="1622724"/>
          </a:xfrm>
          <a:prstGeom prst="rect">
            <a:avLst/>
          </a:prstGeom>
        </p:spPr>
      </p:pic>
    </p:spTree>
    <p:extLst>
      <p:ext uri="{BB962C8B-B14F-4D97-AF65-F5344CB8AC3E}">
        <p14:creationId xmlns:p14="http://schemas.microsoft.com/office/powerpoint/2010/main" val="140740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Épargne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dirty="0"/>
              <a:t>Dans le plan financier, inscrivez le montant que </a:t>
            </a:r>
            <a:r>
              <a:rPr lang="fr-CA" b="1" dirty="0"/>
              <a:t>vous avez épargné</a:t>
            </a:r>
            <a:r>
              <a:rPr lang="fr-CA" dirty="0"/>
              <a:t>, et non celui que vous aviez prévu d’épargner.</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9" name="Picture 8" descr="Graphical user interface, text, application, chat or text message&#10;&#10;Description automatically generated">
            <a:extLst>
              <a:ext uri="{FF2B5EF4-FFF2-40B4-BE49-F238E27FC236}">
                <a16:creationId xmlns:a16="http://schemas.microsoft.com/office/drawing/2014/main" id="{A2E28809-F537-42CC-A01E-D0F6EADD742D}"/>
              </a:ext>
            </a:extLst>
          </p:cNvPr>
          <p:cNvPicPr>
            <a:picLocks noChangeAspect="1"/>
          </p:cNvPicPr>
          <p:nvPr/>
        </p:nvPicPr>
        <p:blipFill rotWithShape="1">
          <a:blip r:embed="rId2"/>
          <a:srcRect l="43938" r="2477" b="54066"/>
          <a:stretch/>
        </p:blipFill>
        <p:spPr>
          <a:xfrm>
            <a:off x="4355976" y="2590234"/>
            <a:ext cx="1928691" cy="822643"/>
          </a:xfrm>
          <a:prstGeom prst="rect">
            <a:avLst/>
          </a:prstGeom>
        </p:spPr>
      </p:pic>
      <p:pic>
        <p:nvPicPr>
          <p:cNvPr id="3" name="Picture 2">
            <a:extLst>
              <a:ext uri="{FF2B5EF4-FFF2-40B4-BE49-F238E27FC236}">
                <a16:creationId xmlns:a16="http://schemas.microsoft.com/office/drawing/2014/main" id="{B2CC08EC-B540-4E6A-AA3D-19EA39DFDB12}"/>
              </a:ext>
            </a:extLst>
          </p:cNvPr>
          <p:cNvPicPr>
            <a:picLocks noChangeAspect="1"/>
          </p:cNvPicPr>
          <p:nvPr/>
        </p:nvPicPr>
        <p:blipFill>
          <a:blip r:embed="rId3"/>
          <a:stretch>
            <a:fillRect/>
          </a:stretch>
        </p:blipFill>
        <p:spPr>
          <a:xfrm>
            <a:off x="2051720" y="3282075"/>
            <a:ext cx="4277322" cy="1324160"/>
          </a:xfrm>
          <a:prstGeom prst="rect">
            <a:avLst/>
          </a:prstGeom>
        </p:spPr>
      </p:pic>
    </p:spTree>
    <p:extLst>
      <p:ext uri="{BB962C8B-B14F-4D97-AF65-F5344CB8AC3E}">
        <p14:creationId xmlns:p14="http://schemas.microsoft.com/office/powerpoint/2010/main" val="3487791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2800" dirty="0">
                <a:solidFill>
                  <a:srgbClr val="005954"/>
                </a:solidFill>
                <a:latin typeface="Open Sans" panose="020B0606030504020204" pitchFamily="34" charset="0"/>
              </a:rPr>
              <a:t>Sommaire mensuel : 1</a:t>
            </a:r>
            <a:r>
              <a:rPr lang="fr-CA" sz="2800" baseline="30000" dirty="0">
                <a:solidFill>
                  <a:srgbClr val="005954"/>
                </a:solidFill>
                <a:latin typeface="Open Sans" panose="020B0606030504020204" pitchFamily="34" charset="0"/>
              </a:rPr>
              <a:t>re</a:t>
            </a:r>
            <a:r>
              <a:rPr lang="fr-CA" sz="2800" dirty="0">
                <a:solidFill>
                  <a:srgbClr val="005954"/>
                </a:solidFill>
                <a:latin typeface="Open Sans" panose="020B0606030504020204" pitchFamily="34" charset="0"/>
              </a:rPr>
              <a:t> année, février-mars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dirty="0"/>
              <a:t>Le revenu de votre avatar demeure le même aux mois de février et de mars de la première année. La différence mensuelle et l’épargne demeureront donc les mêmes qu’en janvier.</a:t>
            </a:r>
          </a:p>
          <a:p>
            <a:pPr marL="0" indent="0" eaLnBrk="1" hangingPunct="1">
              <a:lnSpc>
                <a:spcPts val="2160"/>
              </a:lnSpc>
              <a:buNone/>
            </a:pPr>
            <a:r>
              <a:rPr lang="fr-CA" dirty="0"/>
              <a:t>Dans le plan financier sur deux ans, inscrivez la différence mensuelle et l’épargne </a:t>
            </a:r>
            <a:r>
              <a:rPr lang="fr-CA" b="1" dirty="0"/>
              <a:t>réelle</a:t>
            </a:r>
            <a:r>
              <a:rPr lang="fr-CA" dirty="0"/>
              <a:t>. </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6" name="Picture 5" descr="Table&#10;&#10;Description automatically generated">
            <a:extLst>
              <a:ext uri="{FF2B5EF4-FFF2-40B4-BE49-F238E27FC236}">
                <a16:creationId xmlns:a16="http://schemas.microsoft.com/office/drawing/2014/main" id="{1EE6E685-C48E-4DB9-9FFC-DD5027F92E09}"/>
              </a:ext>
            </a:extLst>
          </p:cNvPr>
          <p:cNvPicPr>
            <a:picLocks noChangeAspect="1"/>
          </p:cNvPicPr>
          <p:nvPr/>
        </p:nvPicPr>
        <p:blipFill rotWithShape="1">
          <a:blip r:embed="rId2"/>
          <a:srcRect t="2281" r="1388" b="39679"/>
          <a:stretch/>
        </p:blipFill>
        <p:spPr>
          <a:xfrm>
            <a:off x="1979712" y="3284984"/>
            <a:ext cx="5112568" cy="1368152"/>
          </a:xfrm>
          <a:prstGeom prst="rect">
            <a:avLst/>
          </a:prstGeom>
        </p:spPr>
      </p:pic>
      <p:pic>
        <p:nvPicPr>
          <p:cNvPr id="3" name="Picture 2">
            <a:extLst>
              <a:ext uri="{FF2B5EF4-FFF2-40B4-BE49-F238E27FC236}">
                <a16:creationId xmlns:a16="http://schemas.microsoft.com/office/drawing/2014/main" id="{C3602D2E-9274-4D0D-B3C9-B38BD7A35B01}"/>
              </a:ext>
            </a:extLst>
          </p:cNvPr>
          <p:cNvPicPr>
            <a:picLocks noChangeAspect="1"/>
          </p:cNvPicPr>
          <p:nvPr/>
        </p:nvPicPr>
        <p:blipFill>
          <a:blip r:embed="rId3"/>
          <a:stretch>
            <a:fillRect/>
          </a:stretch>
        </p:blipFill>
        <p:spPr>
          <a:xfrm>
            <a:off x="1966488" y="4758583"/>
            <a:ext cx="5211023" cy="830657"/>
          </a:xfrm>
          <a:prstGeom prst="rect">
            <a:avLst/>
          </a:prstGeom>
        </p:spPr>
      </p:pic>
    </p:spTree>
    <p:extLst>
      <p:ext uri="{BB962C8B-B14F-4D97-AF65-F5344CB8AC3E}">
        <p14:creationId xmlns:p14="http://schemas.microsoft.com/office/powerpoint/2010/main" val="3598209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7BC579-0DDC-4AD2-B75A-DC85A614E8D6}"/>
              </a:ext>
            </a:extLst>
          </p:cNvPr>
          <p:cNvPicPr>
            <a:picLocks noChangeAspect="1"/>
          </p:cNvPicPr>
          <p:nvPr/>
        </p:nvPicPr>
        <p:blipFill>
          <a:blip r:embed="rId2"/>
          <a:stretch>
            <a:fillRect/>
          </a:stretch>
        </p:blipFill>
        <p:spPr>
          <a:xfrm>
            <a:off x="492035" y="3140968"/>
            <a:ext cx="1921938" cy="2927682"/>
          </a:xfrm>
          <a:prstGeom prst="rect">
            <a:avLst/>
          </a:prstGeom>
        </p:spPr>
      </p:pic>
      <p:pic>
        <p:nvPicPr>
          <p:cNvPr id="4" name="Picture 3">
            <a:extLst>
              <a:ext uri="{FF2B5EF4-FFF2-40B4-BE49-F238E27FC236}">
                <a16:creationId xmlns:a16="http://schemas.microsoft.com/office/drawing/2014/main" id="{1640A56A-F3FD-40C0-99E4-7F1514E10441}"/>
              </a:ext>
            </a:extLst>
          </p:cNvPr>
          <p:cNvPicPr>
            <a:picLocks noChangeAspect="1"/>
          </p:cNvPicPr>
          <p:nvPr/>
        </p:nvPicPr>
        <p:blipFill>
          <a:blip r:embed="rId3"/>
          <a:stretch>
            <a:fillRect/>
          </a:stretch>
        </p:blipFill>
        <p:spPr>
          <a:xfrm>
            <a:off x="1337130" y="515072"/>
            <a:ext cx="6469740" cy="2638497"/>
          </a:xfrm>
          <a:prstGeom prst="rect">
            <a:avLst/>
          </a:prstGeom>
        </p:spPr>
      </p:pic>
    </p:spTree>
    <p:extLst>
      <p:ext uri="{BB962C8B-B14F-4D97-AF65-F5344CB8AC3E}">
        <p14:creationId xmlns:p14="http://schemas.microsoft.com/office/powerpoint/2010/main" val="339988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Premier cas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a:t>En mai, ton avatar commence une nouvelle activité parascolaire après l’école et doit donc réduire ses heures de travail. Son revenu diminue. Il gagne désormais 1 640 $ par mois. Il continue de recevoir une allocation mensuelle de 40 $ pour les tâches ménagères. </a:t>
            </a:r>
          </a:p>
          <a:p>
            <a:pPr marL="0" indent="0" eaLnBrk="1" hangingPunct="1">
              <a:lnSpc>
                <a:spcPts val="2160"/>
              </a:lnSpc>
              <a:buNone/>
            </a:pPr>
            <a:r>
              <a:rPr lang="fr-CA" b="1"/>
              <a:t>Établissez un nouveau budget mensuel en fonction du nouveau revenu. </a:t>
            </a:r>
          </a:p>
          <a:p>
            <a:pPr marL="0" indent="0" eaLnBrk="1" hangingPunct="1">
              <a:lnSpc>
                <a:spcPts val="2160"/>
              </a:lnSpc>
              <a:buNone/>
            </a:pPr>
            <a:r>
              <a:rPr lang="fr-CA"/>
              <a:t>Voici quelques dépenses prévues :</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graphicFrame>
        <p:nvGraphicFramePr>
          <p:cNvPr id="2" name="Table 1">
            <a:extLst>
              <a:ext uri="{FF2B5EF4-FFF2-40B4-BE49-F238E27FC236}">
                <a16:creationId xmlns:a16="http://schemas.microsoft.com/office/drawing/2014/main" id="{AFE1FD8E-31BF-4817-B1DD-2A362203A0AF}"/>
              </a:ext>
            </a:extLst>
          </p:cNvPr>
          <p:cNvGraphicFramePr>
            <a:graphicFrameLocks noGrp="1"/>
          </p:cNvGraphicFramePr>
          <p:nvPr>
            <p:extLst>
              <p:ext uri="{D42A27DB-BD31-4B8C-83A1-F6EECF244321}">
                <p14:modId xmlns:p14="http://schemas.microsoft.com/office/powerpoint/2010/main" val="3381773014"/>
              </p:ext>
            </p:extLst>
          </p:nvPr>
        </p:nvGraphicFramePr>
        <p:xfrm>
          <a:off x="2159731" y="3796248"/>
          <a:ext cx="4824537" cy="2225040"/>
        </p:xfrm>
        <a:graphic>
          <a:graphicData uri="http://schemas.openxmlformats.org/drawingml/2006/table">
            <a:tbl>
              <a:tblPr firstRow="1" bandRow="1">
                <a:tableStyleId>{5C22544A-7EE6-4342-B048-85BDC9FD1C3A}</a:tableStyleId>
              </a:tblPr>
              <a:tblGrid>
                <a:gridCol w="2713802">
                  <a:extLst>
                    <a:ext uri="{9D8B030D-6E8A-4147-A177-3AD203B41FA5}">
                      <a16:colId xmlns:a16="http://schemas.microsoft.com/office/drawing/2014/main" val="3071653349"/>
                    </a:ext>
                  </a:extLst>
                </a:gridCol>
                <a:gridCol w="2110735">
                  <a:extLst>
                    <a:ext uri="{9D8B030D-6E8A-4147-A177-3AD203B41FA5}">
                      <a16:colId xmlns:a16="http://schemas.microsoft.com/office/drawing/2014/main" val="2722807159"/>
                    </a:ext>
                  </a:extLst>
                </a:gridCol>
              </a:tblGrid>
              <a:tr h="370840">
                <a:tc>
                  <a:txBody>
                    <a:bodyPr/>
                    <a:lstStyle/>
                    <a:p>
                      <a:pPr algn="ctr"/>
                      <a:r>
                        <a:rPr lang="fr-CA" i="0" dirty="0">
                          <a:solidFill>
                            <a:schemeClr val="tx1"/>
                          </a:solidFill>
                        </a:rPr>
                        <a:t>Dépenses</a:t>
                      </a:r>
                    </a:p>
                  </a:txBody>
                  <a:tcPr/>
                </a:tc>
                <a:tc>
                  <a:txBody>
                    <a:bodyPr/>
                    <a:lstStyle/>
                    <a:p>
                      <a:pPr algn="ctr"/>
                      <a:r>
                        <a:rPr lang="fr-CA" i="0">
                          <a:solidFill>
                            <a:schemeClr val="tx1"/>
                          </a:solidFill>
                        </a:rPr>
                        <a:t>Prévu</a:t>
                      </a:r>
                    </a:p>
                  </a:txBody>
                  <a:tcPr/>
                </a:tc>
                <a:extLst>
                  <a:ext uri="{0D108BD9-81ED-4DB2-BD59-A6C34878D82A}">
                    <a16:rowId xmlns:a16="http://schemas.microsoft.com/office/drawing/2014/main" val="2780821662"/>
                  </a:ext>
                </a:extLst>
              </a:tr>
              <a:tr h="370840">
                <a:tc>
                  <a:txBody>
                    <a:bodyPr/>
                    <a:lstStyle/>
                    <a:p>
                      <a:r>
                        <a:rPr lang="fr-CA"/>
                        <a:t>Loyer</a:t>
                      </a:r>
                    </a:p>
                  </a:txBody>
                  <a:tcPr/>
                </a:tc>
                <a:tc>
                  <a:txBody>
                    <a:bodyPr/>
                    <a:lstStyle/>
                    <a:p>
                      <a:pPr algn="ctr"/>
                      <a:r>
                        <a:rPr lang="fr-CA"/>
                        <a:t>700 $</a:t>
                      </a:r>
                    </a:p>
                  </a:txBody>
                  <a:tcPr/>
                </a:tc>
                <a:extLst>
                  <a:ext uri="{0D108BD9-81ED-4DB2-BD59-A6C34878D82A}">
                    <a16:rowId xmlns:a16="http://schemas.microsoft.com/office/drawing/2014/main" val="712995619"/>
                  </a:ext>
                </a:extLst>
              </a:tr>
              <a:tr h="370840">
                <a:tc>
                  <a:txBody>
                    <a:bodyPr/>
                    <a:lstStyle/>
                    <a:p>
                      <a:r>
                        <a:rPr lang="fr-CA"/>
                        <a:t>Électricité</a:t>
                      </a:r>
                    </a:p>
                  </a:txBody>
                  <a:tcPr/>
                </a:tc>
                <a:tc>
                  <a:txBody>
                    <a:bodyPr/>
                    <a:lstStyle/>
                    <a:p>
                      <a:pPr algn="ctr"/>
                      <a:r>
                        <a:rPr lang="fr-CA"/>
                        <a:t>35 $</a:t>
                      </a:r>
                    </a:p>
                  </a:txBody>
                  <a:tcPr/>
                </a:tc>
                <a:extLst>
                  <a:ext uri="{0D108BD9-81ED-4DB2-BD59-A6C34878D82A}">
                    <a16:rowId xmlns:a16="http://schemas.microsoft.com/office/drawing/2014/main" val="3475239881"/>
                  </a:ext>
                </a:extLst>
              </a:tr>
              <a:tr h="370840">
                <a:tc>
                  <a:txBody>
                    <a:bodyPr/>
                    <a:lstStyle/>
                    <a:p>
                      <a:r>
                        <a:rPr lang="fr-CA"/>
                        <a:t>Transports</a:t>
                      </a:r>
                    </a:p>
                  </a:txBody>
                  <a:tcPr/>
                </a:tc>
                <a:tc>
                  <a:txBody>
                    <a:bodyPr/>
                    <a:lstStyle/>
                    <a:p>
                      <a:pPr algn="ctr"/>
                      <a:r>
                        <a:rPr lang="fr-CA"/>
                        <a:t>25 $</a:t>
                      </a:r>
                    </a:p>
                  </a:txBody>
                  <a:tcPr/>
                </a:tc>
                <a:extLst>
                  <a:ext uri="{0D108BD9-81ED-4DB2-BD59-A6C34878D82A}">
                    <a16:rowId xmlns:a16="http://schemas.microsoft.com/office/drawing/2014/main" val="879610765"/>
                  </a:ext>
                </a:extLst>
              </a:tr>
              <a:tr h="370840">
                <a:tc>
                  <a:txBody>
                    <a:bodyPr/>
                    <a:lstStyle/>
                    <a:p>
                      <a:r>
                        <a:rPr lang="fr-CA"/>
                        <a:t>Effets personnels</a:t>
                      </a:r>
                    </a:p>
                  </a:txBody>
                  <a:tcPr/>
                </a:tc>
                <a:tc>
                  <a:txBody>
                    <a:bodyPr/>
                    <a:lstStyle/>
                    <a:p>
                      <a:pPr algn="ctr"/>
                      <a:r>
                        <a:rPr lang="fr-CA"/>
                        <a:t>45 $</a:t>
                      </a:r>
                    </a:p>
                  </a:txBody>
                  <a:tcPr/>
                </a:tc>
                <a:extLst>
                  <a:ext uri="{0D108BD9-81ED-4DB2-BD59-A6C34878D82A}">
                    <a16:rowId xmlns:a16="http://schemas.microsoft.com/office/drawing/2014/main" val="913264069"/>
                  </a:ext>
                </a:extLst>
              </a:tr>
              <a:tr h="370840">
                <a:tc>
                  <a:txBody>
                    <a:bodyPr/>
                    <a:lstStyle/>
                    <a:p>
                      <a:r>
                        <a:rPr lang="fr-CA"/>
                        <a:t>Frais médicaux</a:t>
                      </a:r>
                    </a:p>
                  </a:txBody>
                  <a:tcPr/>
                </a:tc>
                <a:tc>
                  <a:txBody>
                    <a:bodyPr/>
                    <a:lstStyle/>
                    <a:p>
                      <a:pPr algn="ctr"/>
                      <a:r>
                        <a:rPr lang="fr-CA" dirty="0"/>
                        <a:t>50 $</a:t>
                      </a:r>
                    </a:p>
                  </a:txBody>
                  <a:tcPr/>
                </a:tc>
                <a:extLst>
                  <a:ext uri="{0D108BD9-81ED-4DB2-BD59-A6C34878D82A}">
                    <a16:rowId xmlns:a16="http://schemas.microsoft.com/office/drawing/2014/main" val="1807098059"/>
                  </a:ext>
                </a:extLst>
              </a:tr>
            </a:tbl>
          </a:graphicData>
        </a:graphic>
      </p:graphicFrame>
      <p:sp>
        <p:nvSpPr>
          <p:cNvPr id="4" name="Cloud 3">
            <a:extLst>
              <a:ext uri="{FF2B5EF4-FFF2-40B4-BE49-F238E27FC236}">
                <a16:creationId xmlns:a16="http://schemas.microsoft.com/office/drawing/2014/main" id="{8EC4DE72-9AB9-4F40-A223-08200EEB9C1F}"/>
              </a:ext>
            </a:extLst>
          </p:cNvPr>
          <p:cNvSpPr/>
          <p:nvPr/>
        </p:nvSpPr>
        <p:spPr bwMode="auto">
          <a:xfrm>
            <a:off x="6746228" y="3789040"/>
            <a:ext cx="2160240" cy="1511614"/>
          </a:xfrm>
          <a:prstGeom prst="cloud">
            <a:avLst/>
          </a:prstGeom>
          <a:solidFill>
            <a:srgbClr val="EA7123"/>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6" name="Graphic 5" descr="Line arrow: Counter-clockwise curve with solid fill">
            <a:extLst>
              <a:ext uri="{FF2B5EF4-FFF2-40B4-BE49-F238E27FC236}">
                <a16:creationId xmlns:a16="http://schemas.microsoft.com/office/drawing/2014/main" id="{8D7E0FD4-5373-4910-8702-57E60DA6D3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268585" flipH="1">
            <a:off x="6241316" y="4309322"/>
            <a:ext cx="654718" cy="654718"/>
          </a:xfrm>
          <a:prstGeom prst="rect">
            <a:avLst/>
          </a:prstGeom>
        </p:spPr>
      </p:pic>
      <p:sp>
        <p:nvSpPr>
          <p:cNvPr id="3" name="TextBox 2">
            <a:extLst>
              <a:ext uri="{FF2B5EF4-FFF2-40B4-BE49-F238E27FC236}">
                <a16:creationId xmlns:a16="http://schemas.microsoft.com/office/drawing/2014/main" id="{C02533A5-EB66-48FA-99E5-3D37D514295F}"/>
              </a:ext>
            </a:extLst>
          </p:cNvPr>
          <p:cNvSpPr txBox="1"/>
          <p:nvPr/>
        </p:nvSpPr>
        <p:spPr>
          <a:xfrm>
            <a:off x="6998256" y="4141529"/>
            <a:ext cx="1908212" cy="1015663"/>
          </a:xfrm>
          <a:prstGeom prst="rect">
            <a:avLst/>
          </a:prstGeom>
          <a:noFill/>
        </p:spPr>
        <p:txBody>
          <a:bodyPr wrap="square" rtlCol="0">
            <a:spAutoFit/>
          </a:bodyPr>
          <a:lstStyle/>
          <a:p>
            <a:r>
              <a:rPr lang="fr-CA" sz="1200" dirty="0">
                <a:solidFill>
                  <a:schemeClr val="bg1"/>
                </a:solidFill>
              </a:rPr>
              <a:t>Votre avatar pense que</a:t>
            </a:r>
          </a:p>
          <a:p>
            <a:r>
              <a:rPr lang="fr-CA" sz="1200" dirty="0">
                <a:solidFill>
                  <a:schemeClr val="bg1"/>
                </a:solidFill>
              </a:rPr>
              <a:t>ses frais de transport diminueront parce qu’il travaillera moins.</a:t>
            </a:r>
          </a:p>
        </p:txBody>
      </p:sp>
    </p:spTree>
    <p:extLst>
      <p:ext uri="{BB962C8B-B14F-4D97-AF65-F5344CB8AC3E}">
        <p14:creationId xmlns:p14="http://schemas.microsoft.com/office/powerpoint/2010/main" val="3853127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discrétionnaires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8" name="TextBox 7">
            <a:extLst>
              <a:ext uri="{FF2B5EF4-FFF2-40B4-BE49-F238E27FC236}">
                <a16:creationId xmlns:a16="http://schemas.microsoft.com/office/drawing/2014/main" id="{BB62A5E4-9DED-4616-B5D9-58C2F9CEDB72}"/>
              </a:ext>
            </a:extLst>
          </p:cNvPr>
          <p:cNvSpPr txBox="1"/>
          <p:nvPr/>
        </p:nvSpPr>
        <p:spPr>
          <a:xfrm>
            <a:off x="468312" y="1389892"/>
            <a:ext cx="7923211" cy="2862322"/>
          </a:xfrm>
          <a:prstGeom prst="rect">
            <a:avLst/>
          </a:prstGeom>
          <a:noFill/>
        </p:spPr>
        <p:txBody>
          <a:bodyPr wrap="square" rtlCol="0">
            <a:spAutoFit/>
          </a:bodyPr>
          <a:lstStyle/>
          <a:p>
            <a:pPr>
              <a:lnSpc>
                <a:spcPts val="2400"/>
              </a:lnSpc>
            </a:pPr>
            <a:r>
              <a:rPr lang="fr-CA" sz="1800"/>
              <a:t>Votre avatar décide de modifier certaines de ses dépenses discrétionnaires pour s’ajuster à son nouveau revenu. À vous de décider de les modifier ou non. Votre avatar envisage aussi de changer de forfait Internet et de forfait de téléphone.</a:t>
            </a:r>
          </a:p>
          <a:p>
            <a:pPr>
              <a:lnSpc>
                <a:spcPts val="2400"/>
              </a:lnSpc>
            </a:pPr>
            <a:endParaRPr lang="en-US" sz="1800" dirty="0"/>
          </a:p>
          <a:p>
            <a:pPr>
              <a:lnSpc>
                <a:spcPts val="2400"/>
              </a:lnSpc>
            </a:pPr>
            <a:r>
              <a:rPr lang="fr-CA" sz="1800" b="1"/>
              <a:t>Règles</a:t>
            </a:r>
          </a:p>
          <a:p>
            <a:pPr marL="285750" indent="-285750">
              <a:lnSpc>
                <a:spcPts val="2400"/>
              </a:lnSpc>
              <a:buFont typeface="Arial" panose="020B0604020202020204" pitchFamily="34" charset="0"/>
              <a:buChar char="•"/>
            </a:pPr>
            <a:r>
              <a:rPr lang="fr-CA" sz="1800"/>
              <a:t>Il faut choisir parmi les options offertes (vous ne pouvez pas dépenser 0 $).</a:t>
            </a:r>
          </a:p>
          <a:p>
            <a:pPr marL="285750" indent="-285750">
              <a:lnSpc>
                <a:spcPts val="2400"/>
              </a:lnSpc>
              <a:buFont typeface="Arial" panose="020B0604020202020204" pitchFamily="34" charset="0"/>
              <a:buChar char="•"/>
            </a:pPr>
            <a:r>
              <a:rPr lang="fr-CA" sz="1800"/>
              <a:t>Vous ne pouvez pas choisir l’option 3 pour toutes les dépenses discrétionnaires.</a:t>
            </a:r>
          </a:p>
          <a:p>
            <a:endParaRPr lang="en-US" sz="2000" b="1" dirty="0">
              <a:solidFill>
                <a:srgbClr val="005954"/>
              </a:solidFill>
            </a:endParaRPr>
          </a:p>
        </p:txBody>
      </p:sp>
    </p:spTree>
    <p:extLst>
      <p:ext uri="{BB962C8B-B14F-4D97-AF65-F5344CB8AC3E}">
        <p14:creationId xmlns:p14="http://schemas.microsoft.com/office/powerpoint/2010/main" val="2011708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discrétionnaires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8" name="TextBox 7">
            <a:extLst>
              <a:ext uri="{FF2B5EF4-FFF2-40B4-BE49-F238E27FC236}">
                <a16:creationId xmlns:a16="http://schemas.microsoft.com/office/drawing/2014/main" id="{BB62A5E4-9DED-4616-B5D9-58C2F9CEDB72}"/>
              </a:ext>
            </a:extLst>
          </p:cNvPr>
          <p:cNvSpPr txBox="1"/>
          <p:nvPr/>
        </p:nvSpPr>
        <p:spPr>
          <a:xfrm>
            <a:off x="468312" y="1389892"/>
            <a:ext cx="7923211" cy="954107"/>
          </a:xfrm>
          <a:prstGeom prst="rect">
            <a:avLst/>
          </a:prstGeom>
          <a:noFill/>
        </p:spPr>
        <p:txBody>
          <a:bodyPr wrap="square" rtlCol="0">
            <a:spAutoFit/>
          </a:bodyPr>
          <a:lstStyle/>
          <a:p>
            <a:r>
              <a:rPr lang="fr-CA" sz="2000" b="1">
                <a:solidFill>
                  <a:srgbClr val="005954"/>
                </a:solidFill>
              </a:rPr>
              <a:t>Décision 1 : Épargner</a:t>
            </a:r>
          </a:p>
          <a:p>
            <a:endParaRPr lang="en-US" sz="1800" dirty="0"/>
          </a:p>
          <a:p>
            <a:r>
              <a:rPr lang="fr-CA" sz="1800"/>
              <a:t>Allez-vous modifier votre épargne?</a:t>
            </a:r>
          </a:p>
        </p:txBody>
      </p:sp>
      <p:pic>
        <p:nvPicPr>
          <p:cNvPr id="3" name="Picture 2">
            <a:extLst>
              <a:ext uri="{FF2B5EF4-FFF2-40B4-BE49-F238E27FC236}">
                <a16:creationId xmlns:a16="http://schemas.microsoft.com/office/drawing/2014/main" id="{A73F6370-04ED-4E87-A737-A093A65F9CD3}"/>
              </a:ext>
            </a:extLst>
          </p:cNvPr>
          <p:cNvPicPr>
            <a:picLocks noChangeAspect="1"/>
          </p:cNvPicPr>
          <p:nvPr/>
        </p:nvPicPr>
        <p:blipFill>
          <a:blip r:embed="rId3"/>
          <a:stretch>
            <a:fillRect/>
          </a:stretch>
        </p:blipFill>
        <p:spPr>
          <a:xfrm>
            <a:off x="5436096" y="2750246"/>
            <a:ext cx="2808312" cy="2873622"/>
          </a:xfrm>
          <a:prstGeom prst="rect">
            <a:avLst/>
          </a:prstGeom>
        </p:spPr>
      </p:pic>
    </p:spTree>
    <p:extLst>
      <p:ext uri="{BB962C8B-B14F-4D97-AF65-F5344CB8AC3E}">
        <p14:creationId xmlns:p14="http://schemas.microsoft.com/office/powerpoint/2010/main" val="1622187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discrétionnaires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sz="2000" b="1">
                <a:solidFill>
                  <a:srgbClr val="005954"/>
                </a:solidFill>
              </a:rPr>
              <a:t>Décision 2 : Nourriture</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395536" y="1760684"/>
            <a:ext cx="2660923" cy="4176713"/>
          </a:xfrm>
          <a:prstGeom prst="roundRect">
            <a:avLst/>
          </a:prstGeom>
          <a:solidFill>
            <a:srgbClr val="3DC5C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41536" y="1799976"/>
            <a:ext cx="2660923" cy="4176713"/>
          </a:xfrm>
          <a:prstGeom prst="roundRect">
            <a:avLst/>
          </a:prstGeom>
          <a:solidFill>
            <a:srgbClr val="3DC5C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9" name="Rectangle: Rounded Corners 8">
            <a:extLst>
              <a:ext uri="{FF2B5EF4-FFF2-40B4-BE49-F238E27FC236}">
                <a16:creationId xmlns:a16="http://schemas.microsoft.com/office/drawing/2014/main" id="{141F1E50-9216-4EDD-8B18-B9F956770A89}"/>
              </a:ext>
            </a:extLst>
          </p:cNvPr>
          <p:cNvSpPr/>
          <p:nvPr/>
        </p:nvSpPr>
        <p:spPr bwMode="auto">
          <a:xfrm>
            <a:off x="6087541" y="1760683"/>
            <a:ext cx="2660923" cy="4176713"/>
          </a:xfrm>
          <a:prstGeom prst="roundRect">
            <a:avLst/>
          </a:prstGeom>
          <a:solidFill>
            <a:srgbClr val="3DC5C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395536" y="1947604"/>
            <a:ext cx="2660922" cy="3939540"/>
          </a:xfrm>
          <a:prstGeom prst="rect">
            <a:avLst/>
          </a:prstGeom>
          <a:noFill/>
        </p:spPr>
        <p:txBody>
          <a:bodyPr wrap="square" rtlCol="0">
            <a:spAutoFit/>
          </a:bodyPr>
          <a:lstStyle/>
          <a:p>
            <a:pPr algn="ctr"/>
            <a:r>
              <a:rPr lang="fr-CA" sz="1800" b="1" dirty="0"/>
              <a:t>Option 1 </a:t>
            </a:r>
          </a:p>
          <a:p>
            <a:endParaRPr lang="en-US" sz="2000" dirty="0"/>
          </a:p>
          <a:p>
            <a:pPr marL="342900" indent="-342900">
              <a:buFont typeface="Arial" panose="020B0604020202020204" pitchFamily="34" charset="0"/>
              <a:buChar char="•"/>
            </a:pPr>
            <a:r>
              <a:rPr lang="fr-CA" sz="1600" dirty="0"/>
              <a:t>Commander très souvent de la nourriture au restaurant</a:t>
            </a:r>
          </a:p>
          <a:p>
            <a:pPr marL="342900" indent="-342900">
              <a:buFont typeface="Arial" panose="020B0604020202020204" pitchFamily="34" charset="0"/>
              <a:buChar char="•"/>
            </a:pPr>
            <a:r>
              <a:rPr lang="fr-CA" sz="1600" dirty="0"/>
              <a:t>Ne faire presque jamais l’épicerie pour faire la cuisine à la maison</a:t>
            </a:r>
          </a:p>
          <a:p>
            <a:pPr marL="342900" indent="-342900">
              <a:buFont typeface="Arial" panose="020B0604020202020204" pitchFamily="34" charset="0"/>
              <a:buChar char="•"/>
            </a:pPr>
            <a:r>
              <a:rPr lang="fr-CA" sz="1600" dirty="0"/>
              <a:t>Plats les plus savoureux</a:t>
            </a:r>
          </a:p>
          <a:p>
            <a:pPr marL="342900" indent="-342900">
              <a:buFont typeface="Arial" panose="020B0604020202020204" pitchFamily="34" charset="0"/>
              <a:buChar char="•"/>
            </a:pPr>
            <a:r>
              <a:rPr lang="fr-CA" sz="1600" dirty="0"/>
              <a:t>Manger souvent du dessert et des friandises</a:t>
            </a:r>
          </a:p>
          <a:p>
            <a:pPr algn="ctr"/>
            <a:r>
              <a:rPr lang="fr-CA" sz="2000" dirty="0"/>
              <a:t>800 $ par mois</a:t>
            </a:r>
          </a:p>
        </p:txBody>
      </p:sp>
      <p:sp>
        <p:nvSpPr>
          <p:cNvPr id="11" name="TextBox 10">
            <a:extLst>
              <a:ext uri="{FF2B5EF4-FFF2-40B4-BE49-F238E27FC236}">
                <a16:creationId xmlns:a16="http://schemas.microsoft.com/office/drawing/2014/main" id="{A1F768D9-C80A-4DAC-939E-D94EAA47B7CF}"/>
              </a:ext>
            </a:extLst>
          </p:cNvPr>
          <p:cNvSpPr txBox="1"/>
          <p:nvPr/>
        </p:nvSpPr>
        <p:spPr>
          <a:xfrm>
            <a:off x="3241537" y="1947604"/>
            <a:ext cx="2660922" cy="3939540"/>
          </a:xfrm>
          <a:prstGeom prst="rect">
            <a:avLst/>
          </a:prstGeom>
          <a:noFill/>
        </p:spPr>
        <p:txBody>
          <a:bodyPr wrap="square" rtlCol="0">
            <a:spAutoFit/>
          </a:bodyPr>
          <a:lstStyle/>
          <a:p>
            <a:pPr algn="ctr"/>
            <a:r>
              <a:rPr lang="fr-CA" sz="1800" b="1" dirty="0"/>
              <a:t>Option 2</a:t>
            </a:r>
          </a:p>
          <a:p>
            <a:endParaRPr lang="en-US" sz="2000" dirty="0"/>
          </a:p>
          <a:p>
            <a:pPr marL="342900" indent="-342900">
              <a:buFont typeface="Arial" panose="020B0604020202020204" pitchFamily="34" charset="0"/>
              <a:buChar char="•"/>
            </a:pPr>
            <a:r>
              <a:rPr lang="fr-CA" sz="1600" dirty="0"/>
              <a:t>Commander parfois de la nourriture au restaurant</a:t>
            </a:r>
          </a:p>
          <a:p>
            <a:pPr marL="342900" indent="-342900">
              <a:buFont typeface="Arial" panose="020B0604020202020204" pitchFamily="34" charset="0"/>
              <a:buChar char="•"/>
            </a:pPr>
            <a:r>
              <a:rPr lang="fr-CA" sz="1600" dirty="0"/>
              <a:t>Faire l’épicerie et cuisiner à la maison</a:t>
            </a:r>
          </a:p>
          <a:p>
            <a:pPr marL="342900" indent="-342900">
              <a:buFont typeface="Arial" panose="020B0604020202020204" pitchFamily="34" charset="0"/>
              <a:buChar char="•"/>
            </a:pPr>
            <a:r>
              <a:rPr lang="fr-CA" sz="1600" dirty="0"/>
              <a:t>Repas de qualité et savoureux</a:t>
            </a:r>
          </a:p>
          <a:p>
            <a:pPr marL="342900" indent="-342900">
              <a:buFont typeface="Arial" panose="020B0604020202020204" pitchFamily="34" charset="0"/>
              <a:buChar char="•"/>
            </a:pPr>
            <a:r>
              <a:rPr lang="fr-CA" sz="1600" dirty="0"/>
              <a:t>Manger du dessert et des friandises de temps à autre</a:t>
            </a:r>
          </a:p>
          <a:p>
            <a:endParaRPr lang="en-US" sz="1600" dirty="0"/>
          </a:p>
          <a:p>
            <a:endParaRPr lang="en-US" sz="1600" dirty="0"/>
          </a:p>
          <a:p>
            <a:pPr algn="ctr"/>
            <a:r>
              <a:rPr lang="fr-CA" sz="2000" dirty="0"/>
              <a:t>650 $ par mois</a:t>
            </a:r>
          </a:p>
        </p:txBody>
      </p:sp>
      <p:sp>
        <p:nvSpPr>
          <p:cNvPr id="12" name="TextBox 11">
            <a:extLst>
              <a:ext uri="{FF2B5EF4-FFF2-40B4-BE49-F238E27FC236}">
                <a16:creationId xmlns:a16="http://schemas.microsoft.com/office/drawing/2014/main" id="{2BF33DE3-20E8-4D85-A3C3-8D7EE53B94F2}"/>
              </a:ext>
            </a:extLst>
          </p:cNvPr>
          <p:cNvSpPr txBox="1"/>
          <p:nvPr/>
        </p:nvSpPr>
        <p:spPr>
          <a:xfrm>
            <a:off x="6099150" y="1916832"/>
            <a:ext cx="2660922" cy="4224233"/>
          </a:xfrm>
          <a:prstGeom prst="rect">
            <a:avLst/>
          </a:prstGeom>
          <a:noFill/>
        </p:spPr>
        <p:txBody>
          <a:bodyPr wrap="square" rtlCol="0">
            <a:spAutoFit/>
          </a:bodyPr>
          <a:lstStyle/>
          <a:p>
            <a:pPr algn="ctr"/>
            <a:r>
              <a:rPr lang="fr-CA" sz="1800" b="1" dirty="0"/>
              <a:t>Option 3 </a:t>
            </a:r>
          </a:p>
          <a:p>
            <a:endParaRPr lang="en-US" sz="1800" dirty="0"/>
          </a:p>
          <a:p>
            <a:pPr marL="342900" indent="-342900">
              <a:buFont typeface="Arial" panose="020B0604020202020204" pitchFamily="34" charset="0"/>
              <a:buChar char="•"/>
            </a:pPr>
            <a:r>
              <a:rPr lang="fr-CA" sz="1600" dirty="0"/>
              <a:t>Commander rarement de la nourriture au restaurant</a:t>
            </a:r>
          </a:p>
          <a:p>
            <a:pPr marL="342900" indent="-342900">
              <a:buFont typeface="Arial" panose="020B0604020202020204" pitchFamily="34" charset="0"/>
              <a:buChar char="•"/>
            </a:pPr>
            <a:r>
              <a:rPr lang="fr-CA" sz="1600" dirty="0"/>
              <a:t>Acheter des aliments frais la plupart du temps</a:t>
            </a:r>
          </a:p>
          <a:p>
            <a:pPr marL="342900" indent="-342900">
              <a:buFont typeface="Arial" panose="020B0604020202020204" pitchFamily="34" charset="0"/>
              <a:buChar char="•"/>
            </a:pPr>
            <a:r>
              <a:rPr lang="fr-CA" sz="1600" dirty="0"/>
              <a:t>Repas de qualité et savoureux la plupart du temps</a:t>
            </a:r>
          </a:p>
          <a:p>
            <a:pPr marL="342900" indent="-342900">
              <a:buFont typeface="Arial" panose="020B0604020202020204" pitchFamily="34" charset="0"/>
              <a:buChar char="•"/>
            </a:pPr>
            <a:r>
              <a:rPr lang="fr-CA" sz="1600" dirty="0"/>
              <a:t>Des friandises et du dessert à l’occasion</a:t>
            </a:r>
          </a:p>
          <a:p>
            <a:endParaRPr lang="en-US" sz="1600" dirty="0"/>
          </a:p>
          <a:p>
            <a:endParaRPr lang="en-US" sz="1000" dirty="0"/>
          </a:p>
          <a:p>
            <a:pPr algn="ctr"/>
            <a:r>
              <a:rPr lang="fr-CA" sz="2000" dirty="0"/>
              <a:t>535 $ par mois</a:t>
            </a:r>
          </a:p>
        </p:txBody>
      </p:sp>
      <p:pic>
        <p:nvPicPr>
          <p:cNvPr id="5" name="Picture 4">
            <a:extLst>
              <a:ext uri="{FF2B5EF4-FFF2-40B4-BE49-F238E27FC236}">
                <a16:creationId xmlns:a16="http://schemas.microsoft.com/office/drawing/2014/main" id="{E15CED56-4588-4EB0-83E2-C2FB7DA14D2D}"/>
              </a:ext>
            </a:extLst>
          </p:cNvPr>
          <p:cNvPicPr>
            <a:picLocks noChangeAspect="1"/>
          </p:cNvPicPr>
          <p:nvPr/>
        </p:nvPicPr>
        <p:blipFill>
          <a:blip r:embed="rId2"/>
          <a:stretch>
            <a:fillRect/>
          </a:stretch>
        </p:blipFill>
        <p:spPr>
          <a:xfrm>
            <a:off x="7106625" y="217763"/>
            <a:ext cx="1512168" cy="1408279"/>
          </a:xfrm>
          <a:prstGeom prst="rect">
            <a:avLst/>
          </a:prstGeom>
        </p:spPr>
      </p:pic>
    </p:spTree>
    <p:extLst>
      <p:ext uri="{BB962C8B-B14F-4D97-AF65-F5344CB8AC3E}">
        <p14:creationId xmlns:p14="http://schemas.microsoft.com/office/powerpoint/2010/main" val="741151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discrétionnaires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sz="2000" b="1">
                <a:solidFill>
                  <a:srgbClr val="005954"/>
                </a:solidFill>
              </a:rPr>
              <a:t>Décision 3 : Vêtements</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395536" y="1760684"/>
            <a:ext cx="2660923" cy="4176713"/>
          </a:xfrm>
          <a:prstGeom prst="roundRect">
            <a:avLst/>
          </a:prstGeom>
          <a:solidFill>
            <a:srgbClr val="98BF1E">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41536" y="1799976"/>
            <a:ext cx="2660923" cy="4176713"/>
          </a:xfrm>
          <a:prstGeom prst="roundRect">
            <a:avLst/>
          </a:prstGeom>
          <a:solidFill>
            <a:srgbClr val="98BF1E">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9" name="Rectangle: Rounded Corners 8">
            <a:extLst>
              <a:ext uri="{FF2B5EF4-FFF2-40B4-BE49-F238E27FC236}">
                <a16:creationId xmlns:a16="http://schemas.microsoft.com/office/drawing/2014/main" id="{141F1E50-9216-4EDD-8B18-B9F956770A89}"/>
              </a:ext>
            </a:extLst>
          </p:cNvPr>
          <p:cNvSpPr/>
          <p:nvPr/>
        </p:nvSpPr>
        <p:spPr bwMode="auto">
          <a:xfrm>
            <a:off x="6087541" y="1760683"/>
            <a:ext cx="2660923" cy="4176713"/>
          </a:xfrm>
          <a:prstGeom prst="roundRect">
            <a:avLst/>
          </a:prstGeom>
          <a:solidFill>
            <a:srgbClr val="98BF1E">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395536" y="1947604"/>
            <a:ext cx="2660922" cy="3908762"/>
          </a:xfrm>
          <a:prstGeom prst="rect">
            <a:avLst/>
          </a:prstGeom>
          <a:noFill/>
        </p:spPr>
        <p:txBody>
          <a:bodyPr wrap="square" rtlCol="0">
            <a:spAutoFit/>
          </a:bodyPr>
          <a:lstStyle/>
          <a:p>
            <a:pPr algn="ctr"/>
            <a:r>
              <a:rPr lang="fr-CA" sz="1800" b="1" dirty="0"/>
              <a:t>Option 1 </a:t>
            </a:r>
          </a:p>
          <a:p>
            <a:endParaRPr lang="en-US" sz="1800" dirty="0"/>
          </a:p>
          <a:p>
            <a:pPr marL="342900" indent="-342900">
              <a:buFont typeface="Arial" panose="020B0604020202020204" pitchFamily="34" charset="0"/>
              <a:buChar char="•"/>
            </a:pPr>
            <a:r>
              <a:rPr lang="fr-CA" sz="1600" dirty="0"/>
              <a:t>La meilleure qualité</a:t>
            </a:r>
          </a:p>
          <a:p>
            <a:pPr marL="342900" indent="-342900">
              <a:buFont typeface="Arial" panose="020B0604020202020204" pitchFamily="34" charset="0"/>
              <a:buChar char="•"/>
            </a:pPr>
            <a:r>
              <a:rPr lang="fr-CA" sz="1600" dirty="0"/>
              <a:t>Des vêtements à la mode</a:t>
            </a:r>
          </a:p>
          <a:p>
            <a:pPr marL="342900" indent="-342900">
              <a:buFont typeface="Arial" panose="020B0604020202020204" pitchFamily="34" charset="0"/>
              <a:buChar char="•"/>
            </a:pPr>
            <a:r>
              <a:rPr lang="fr-CA" sz="1600" dirty="0"/>
              <a:t>Pas de vêtements en réduction</a:t>
            </a:r>
          </a:p>
          <a:p>
            <a:pPr marL="342900" indent="-342900">
              <a:buFont typeface="Arial" panose="020B0604020202020204" pitchFamily="34" charset="0"/>
              <a:buChar char="•"/>
            </a:pPr>
            <a:r>
              <a:rPr lang="fr-CA" sz="1600" dirty="0"/>
              <a:t>Préférence pour les marques connues</a:t>
            </a:r>
          </a:p>
          <a:p>
            <a:pPr marL="342900" indent="-342900">
              <a:buFont typeface="Arial" panose="020B0604020202020204" pitchFamily="34" charset="0"/>
              <a:buChar char="•"/>
            </a:pPr>
            <a:r>
              <a:rPr lang="fr-CA" sz="1600" dirty="0"/>
              <a:t>Les dernières tendances et le dernier cri</a:t>
            </a:r>
            <a:endParaRPr lang="en-US" sz="2000" dirty="0"/>
          </a:p>
          <a:p>
            <a:endParaRPr lang="en-US" sz="3200" dirty="0"/>
          </a:p>
          <a:p>
            <a:pPr algn="ctr"/>
            <a:r>
              <a:rPr lang="fr-CA" sz="2000" dirty="0"/>
              <a:t>140 $ par mois</a:t>
            </a:r>
          </a:p>
        </p:txBody>
      </p:sp>
      <p:sp>
        <p:nvSpPr>
          <p:cNvPr id="11" name="TextBox 10">
            <a:extLst>
              <a:ext uri="{FF2B5EF4-FFF2-40B4-BE49-F238E27FC236}">
                <a16:creationId xmlns:a16="http://schemas.microsoft.com/office/drawing/2014/main" id="{A1F768D9-C80A-4DAC-939E-D94EAA47B7CF}"/>
              </a:ext>
            </a:extLst>
          </p:cNvPr>
          <p:cNvSpPr txBox="1"/>
          <p:nvPr/>
        </p:nvSpPr>
        <p:spPr>
          <a:xfrm>
            <a:off x="3241537" y="1947604"/>
            <a:ext cx="2660922" cy="3877985"/>
          </a:xfrm>
          <a:prstGeom prst="rect">
            <a:avLst/>
          </a:prstGeom>
          <a:noFill/>
        </p:spPr>
        <p:txBody>
          <a:bodyPr wrap="square" rtlCol="0">
            <a:spAutoFit/>
          </a:bodyPr>
          <a:lstStyle/>
          <a:p>
            <a:pPr algn="ctr"/>
            <a:r>
              <a:rPr lang="fr-CA" sz="1800" b="1" dirty="0"/>
              <a:t>Option 2 </a:t>
            </a:r>
          </a:p>
          <a:p>
            <a:endParaRPr lang="en-US" sz="1800" dirty="0"/>
          </a:p>
          <a:p>
            <a:pPr marL="342900" indent="-342900">
              <a:buFont typeface="Arial" panose="020B0604020202020204" pitchFamily="34" charset="0"/>
              <a:buChar char="•"/>
            </a:pPr>
            <a:r>
              <a:rPr lang="fr-CA" sz="1600" dirty="0"/>
              <a:t>Bonne qualité</a:t>
            </a:r>
          </a:p>
          <a:p>
            <a:pPr marL="342900" indent="-342900">
              <a:buFont typeface="Arial" panose="020B0604020202020204" pitchFamily="34" charset="0"/>
              <a:buChar char="•"/>
            </a:pPr>
            <a:r>
              <a:rPr lang="fr-CA" sz="1600" dirty="0"/>
              <a:t>Magasinage occasionnel</a:t>
            </a:r>
          </a:p>
          <a:p>
            <a:pPr marL="342900" indent="-342900">
              <a:buFont typeface="Arial" panose="020B0604020202020204" pitchFamily="34" charset="0"/>
              <a:buChar char="•"/>
            </a:pPr>
            <a:r>
              <a:rPr lang="fr-CA" sz="1600" dirty="0"/>
              <a:t>Préférence pour les articles en réduction</a:t>
            </a:r>
          </a:p>
          <a:p>
            <a:pPr marL="342900" indent="-342900">
              <a:buFont typeface="Arial" panose="020B0604020202020204" pitchFamily="34" charset="0"/>
              <a:buChar char="•"/>
            </a:pPr>
            <a:r>
              <a:rPr lang="fr-CA" sz="1600" dirty="0"/>
              <a:t>Quelques vêtements de marques connues</a:t>
            </a:r>
          </a:p>
          <a:p>
            <a:br>
              <a:rPr lang="fr-CA" sz="2000" dirty="0"/>
            </a:br>
            <a:endParaRPr lang="fr-CA" sz="2000" dirty="0"/>
          </a:p>
          <a:p>
            <a:endParaRPr lang="en-US" sz="1800" dirty="0"/>
          </a:p>
          <a:p>
            <a:pPr algn="ctr"/>
            <a:endParaRPr lang="fr-CA" sz="2000" dirty="0"/>
          </a:p>
          <a:p>
            <a:pPr algn="ctr"/>
            <a:r>
              <a:rPr lang="fr-CA" sz="2000" dirty="0"/>
              <a:t>85 $ par mois</a:t>
            </a:r>
          </a:p>
        </p:txBody>
      </p:sp>
      <p:sp>
        <p:nvSpPr>
          <p:cNvPr id="12" name="TextBox 11">
            <a:extLst>
              <a:ext uri="{FF2B5EF4-FFF2-40B4-BE49-F238E27FC236}">
                <a16:creationId xmlns:a16="http://schemas.microsoft.com/office/drawing/2014/main" id="{2BF33DE3-20E8-4D85-A3C3-8D7EE53B94F2}"/>
              </a:ext>
            </a:extLst>
          </p:cNvPr>
          <p:cNvSpPr txBox="1"/>
          <p:nvPr/>
        </p:nvSpPr>
        <p:spPr>
          <a:xfrm>
            <a:off x="6099149" y="1916832"/>
            <a:ext cx="2834391" cy="3877985"/>
          </a:xfrm>
          <a:prstGeom prst="rect">
            <a:avLst/>
          </a:prstGeom>
          <a:noFill/>
        </p:spPr>
        <p:txBody>
          <a:bodyPr wrap="square" rtlCol="0">
            <a:spAutoFit/>
          </a:bodyPr>
          <a:lstStyle/>
          <a:p>
            <a:pPr algn="ctr"/>
            <a:r>
              <a:rPr lang="fr-CA" sz="1800" b="1" dirty="0"/>
              <a:t>Option 3 </a:t>
            </a:r>
          </a:p>
          <a:p>
            <a:endParaRPr lang="en-US" sz="1600" dirty="0"/>
          </a:p>
          <a:p>
            <a:pPr marL="342900" indent="-342900">
              <a:buFont typeface="Arial" panose="020B0604020202020204" pitchFamily="34" charset="0"/>
              <a:buChar char="•"/>
            </a:pPr>
            <a:r>
              <a:rPr lang="fr-CA" sz="1600" dirty="0"/>
              <a:t>Qualité moyenne</a:t>
            </a:r>
          </a:p>
          <a:p>
            <a:pPr marL="342900" indent="-342900">
              <a:buFont typeface="Arial" panose="020B0604020202020204" pitchFamily="34" charset="0"/>
              <a:buChar char="•"/>
            </a:pPr>
            <a:r>
              <a:rPr lang="fr-CA" sz="1600" dirty="0"/>
              <a:t>Vous magasinez rarement</a:t>
            </a:r>
          </a:p>
          <a:p>
            <a:pPr marL="342900" indent="-342900">
              <a:buFont typeface="Arial" panose="020B0604020202020204" pitchFamily="34" charset="0"/>
              <a:buChar char="•"/>
            </a:pPr>
            <a:r>
              <a:rPr lang="fr-CA" sz="1600" dirty="0"/>
              <a:t>Vous profitez des promotions et des réductions offertes en ligne</a:t>
            </a:r>
          </a:p>
          <a:p>
            <a:pPr marL="342900" indent="-342900">
              <a:buFont typeface="Arial" panose="020B0604020202020204" pitchFamily="34" charset="0"/>
              <a:buChar char="•"/>
            </a:pPr>
            <a:r>
              <a:rPr lang="fr-CA" sz="1600" dirty="0"/>
              <a:t>En règle générale, vous achetez ce dont vous avez besoin, et non ce dont vous avez envie</a:t>
            </a:r>
          </a:p>
          <a:p>
            <a:pPr marL="342900" indent="-342900">
              <a:buFont typeface="Arial" panose="020B0604020202020204" pitchFamily="34" charset="0"/>
              <a:buChar char="•"/>
            </a:pPr>
            <a:endParaRPr lang="en-US" sz="1600" dirty="0"/>
          </a:p>
          <a:p>
            <a:pPr algn="ctr"/>
            <a:r>
              <a:rPr lang="fr-CA" sz="2000" dirty="0"/>
              <a:t>50 $ par mois</a:t>
            </a:r>
          </a:p>
        </p:txBody>
      </p:sp>
      <p:pic>
        <p:nvPicPr>
          <p:cNvPr id="13" name="Picture 12">
            <a:extLst>
              <a:ext uri="{FF2B5EF4-FFF2-40B4-BE49-F238E27FC236}">
                <a16:creationId xmlns:a16="http://schemas.microsoft.com/office/drawing/2014/main" id="{403F77BA-2BB7-4B9E-AFA5-312D6091586F}"/>
              </a:ext>
            </a:extLst>
          </p:cNvPr>
          <p:cNvPicPr>
            <a:picLocks noChangeAspect="1"/>
          </p:cNvPicPr>
          <p:nvPr/>
        </p:nvPicPr>
        <p:blipFill>
          <a:blip r:embed="rId2"/>
          <a:stretch>
            <a:fillRect/>
          </a:stretch>
        </p:blipFill>
        <p:spPr>
          <a:xfrm>
            <a:off x="6876256" y="237728"/>
            <a:ext cx="2076198" cy="1385849"/>
          </a:xfrm>
          <a:prstGeom prst="rect">
            <a:avLst/>
          </a:prstGeom>
        </p:spPr>
      </p:pic>
    </p:spTree>
    <p:extLst>
      <p:ext uri="{BB962C8B-B14F-4D97-AF65-F5344CB8AC3E}">
        <p14:creationId xmlns:p14="http://schemas.microsoft.com/office/powerpoint/2010/main" val="3285602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discrétionnaires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sz="2000" b="1">
                <a:solidFill>
                  <a:srgbClr val="005954"/>
                </a:solidFill>
              </a:rPr>
              <a:t>Décision 4 : Divertissement </a:t>
            </a:r>
            <a:r>
              <a:rPr lang="fr-CA"/>
              <a:t>(films, concerts, festivals de musique, etc.)</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395536" y="1760684"/>
            <a:ext cx="2660923" cy="4176713"/>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41536" y="1799976"/>
            <a:ext cx="2660923" cy="4176713"/>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9" name="Rectangle: Rounded Corners 8">
            <a:extLst>
              <a:ext uri="{FF2B5EF4-FFF2-40B4-BE49-F238E27FC236}">
                <a16:creationId xmlns:a16="http://schemas.microsoft.com/office/drawing/2014/main" id="{141F1E50-9216-4EDD-8B18-B9F956770A89}"/>
              </a:ext>
            </a:extLst>
          </p:cNvPr>
          <p:cNvSpPr/>
          <p:nvPr/>
        </p:nvSpPr>
        <p:spPr bwMode="auto">
          <a:xfrm>
            <a:off x="6087541" y="1760683"/>
            <a:ext cx="2660923" cy="4176713"/>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395536" y="1947604"/>
            <a:ext cx="2660922" cy="3631763"/>
          </a:xfrm>
          <a:prstGeom prst="rect">
            <a:avLst/>
          </a:prstGeom>
          <a:noFill/>
        </p:spPr>
        <p:txBody>
          <a:bodyPr wrap="square" rtlCol="0">
            <a:spAutoFit/>
          </a:bodyPr>
          <a:lstStyle/>
          <a:p>
            <a:pPr algn="ctr"/>
            <a:r>
              <a:rPr lang="fr-CA" sz="1800" b="1"/>
              <a:t>Option 1 </a:t>
            </a:r>
          </a:p>
          <a:p>
            <a:endParaRPr lang="en-US" sz="2000" dirty="0"/>
          </a:p>
          <a:p>
            <a:pPr marL="342900" indent="-342900">
              <a:buFont typeface="Arial" panose="020B0604020202020204" pitchFamily="34" charset="0"/>
              <a:buChar char="•"/>
            </a:pPr>
            <a:r>
              <a:rPr lang="fr-CA" sz="1600"/>
              <a:t>Vous accordez beaucoup d’importance aux spectacles</a:t>
            </a:r>
          </a:p>
          <a:p>
            <a:pPr marL="342900" indent="-342900">
              <a:buFont typeface="Arial" panose="020B0604020202020204" pitchFamily="34" charset="0"/>
              <a:buChar char="•"/>
            </a:pPr>
            <a:r>
              <a:rPr lang="fr-CA" sz="1600"/>
              <a:t>Vous aimez avoir un traitement VIP, et vous achetez les billets les plus chers</a:t>
            </a:r>
          </a:p>
          <a:p>
            <a:pPr marL="342900" indent="-342900">
              <a:buFont typeface="Arial" panose="020B0604020202020204" pitchFamily="34" charset="0"/>
              <a:buChar char="•"/>
            </a:pPr>
            <a:r>
              <a:rPr lang="fr-CA" sz="1600"/>
              <a:t>Vous assistez à au moins deux spectacles par mois</a:t>
            </a:r>
          </a:p>
          <a:p>
            <a:endParaRPr lang="en-US" sz="2800" dirty="0"/>
          </a:p>
          <a:p>
            <a:pPr algn="ctr"/>
            <a:r>
              <a:rPr lang="fr-CA" sz="2000"/>
              <a:t>100 $ par mois</a:t>
            </a:r>
          </a:p>
        </p:txBody>
      </p:sp>
      <p:sp>
        <p:nvSpPr>
          <p:cNvPr id="11" name="TextBox 10">
            <a:extLst>
              <a:ext uri="{FF2B5EF4-FFF2-40B4-BE49-F238E27FC236}">
                <a16:creationId xmlns:a16="http://schemas.microsoft.com/office/drawing/2014/main" id="{A1F768D9-C80A-4DAC-939E-D94EAA47B7CF}"/>
              </a:ext>
            </a:extLst>
          </p:cNvPr>
          <p:cNvSpPr txBox="1"/>
          <p:nvPr/>
        </p:nvSpPr>
        <p:spPr>
          <a:xfrm>
            <a:off x="3241537" y="1947604"/>
            <a:ext cx="2660922" cy="3939540"/>
          </a:xfrm>
          <a:prstGeom prst="rect">
            <a:avLst/>
          </a:prstGeom>
          <a:noFill/>
        </p:spPr>
        <p:txBody>
          <a:bodyPr wrap="square" rtlCol="0">
            <a:spAutoFit/>
          </a:bodyPr>
          <a:lstStyle/>
          <a:p>
            <a:pPr algn="ctr"/>
            <a:r>
              <a:rPr lang="fr-CA" sz="1800" b="1" dirty="0"/>
              <a:t>Option 2 </a:t>
            </a:r>
          </a:p>
          <a:p>
            <a:endParaRPr lang="en-US" sz="2000" dirty="0"/>
          </a:p>
          <a:p>
            <a:pPr marL="342900" indent="-342900">
              <a:buFont typeface="Arial" panose="020B0604020202020204" pitchFamily="34" charset="0"/>
              <a:buChar char="•"/>
            </a:pPr>
            <a:r>
              <a:rPr lang="fr-CA" sz="1600" dirty="0"/>
              <a:t>Vous assistez parfois à des spectacles</a:t>
            </a:r>
          </a:p>
          <a:p>
            <a:pPr marL="342900" indent="-342900">
              <a:buFont typeface="Arial" panose="020B0604020202020204" pitchFamily="34" charset="0"/>
              <a:buChar char="•"/>
            </a:pPr>
            <a:r>
              <a:rPr lang="fr-CA" sz="1600" dirty="0"/>
              <a:t>Vous n’achetez pas les billets les plus chers </a:t>
            </a:r>
          </a:p>
          <a:p>
            <a:pPr marL="342900" indent="-342900">
              <a:buFont typeface="Arial" panose="020B0604020202020204" pitchFamily="34" charset="0"/>
              <a:buChar char="•"/>
            </a:pPr>
            <a:r>
              <a:rPr lang="fr-CA" sz="1600" dirty="0"/>
              <a:t>Vous n’assistez pas à un spectacle tous les mois</a:t>
            </a:r>
          </a:p>
          <a:p>
            <a:endParaRPr lang="en-US" sz="2000" dirty="0"/>
          </a:p>
          <a:p>
            <a:endParaRPr lang="en-US" sz="2000" dirty="0"/>
          </a:p>
          <a:p>
            <a:endParaRPr lang="en-US" sz="2000" dirty="0"/>
          </a:p>
          <a:p>
            <a:pPr algn="ctr"/>
            <a:endParaRPr lang="fr-CA" sz="2000" dirty="0"/>
          </a:p>
          <a:p>
            <a:pPr algn="ctr"/>
            <a:r>
              <a:rPr lang="fr-CA" sz="2000" dirty="0"/>
              <a:t>65 $ par mois</a:t>
            </a:r>
          </a:p>
        </p:txBody>
      </p:sp>
      <p:sp>
        <p:nvSpPr>
          <p:cNvPr id="12" name="TextBox 11">
            <a:extLst>
              <a:ext uri="{FF2B5EF4-FFF2-40B4-BE49-F238E27FC236}">
                <a16:creationId xmlns:a16="http://schemas.microsoft.com/office/drawing/2014/main" id="{2BF33DE3-20E8-4D85-A3C3-8D7EE53B94F2}"/>
              </a:ext>
            </a:extLst>
          </p:cNvPr>
          <p:cNvSpPr txBox="1"/>
          <p:nvPr/>
        </p:nvSpPr>
        <p:spPr>
          <a:xfrm>
            <a:off x="6099150" y="1916832"/>
            <a:ext cx="2660922" cy="3847207"/>
          </a:xfrm>
          <a:prstGeom prst="rect">
            <a:avLst/>
          </a:prstGeom>
          <a:noFill/>
        </p:spPr>
        <p:txBody>
          <a:bodyPr wrap="square" rtlCol="0">
            <a:spAutoFit/>
          </a:bodyPr>
          <a:lstStyle/>
          <a:p>
            <a:pPr algn="ctr"/>
            <a:r>
              <a:rPr lang="fr-CA" sz="1800" b="1" dirty="0"/>
              <a:t>Option 3 </a:t>
            </a:r>
          </a:p>
          <a:p>
            <a:endParaRPr lang="en-US" sz="1600" dirty="0"/>
          </a:p>
          <a:p>
            <a:pPr marL="342900" indent="-342900">
              <a:buFont typeface="Arial" panose="020B0604020202020204" pitchFamily="34" charset="0"/>
              <a:buChar char="•"/>
            </a:pPr>
            <a:r>
              <a:rPr lang="fr-CA" sz="1600" dirty="0"/>
              <a:t>Vous assistez rarement à des spectacles</a:t>
            </a:r>
          </a:p>
          <a:p>
            <a:pPr marL="342900" indent="-342900">
              <a:buFont typeface="Arial" panose="020B0604020202020204" pitchFamily="34" charset="0"/>
              <a:buChar char="•"/>
            </a:pPr>
            <a:r>
              <a:rPr lang="fr-CA" sz="1600" dirty="0"/>
              <a:t>Vous cherchez les billets les moins chers</a:t>
            </a:r>
          </a:p>
          <a:p>
            <a:pPr marL="342900" indent="-342900">
              <a:buFont typeface="Arial" panose="020B0604020202020204" pitchFamily="34" charset="0"/>
              <a:buChar char="•"/>
            </a:pPr>
            <a:r>
              <a:rPr lang="fr-CA" sz="1600" dirty="0"/>
              <a:t>Vous assistez à deux spectacles par année</a:t>
            </a:r>
          </a:p>
          <a:p>
            <a:pPr marL="342900" indent="-342900">
              <a:buFont typeface="Arial" panose="020B0604020202020204" pitchFamily="34" charset="0"/>
              <a:buChar char="•"/>
            </a:pPr>
            <a:endParaRPr lang="en-US" sz="1600" dirty="0"/>
          </a:p>
          <a:p>
            <a:endParaRPr lang="en-US" sz="1800" dirty="0"/>
          </a:p>
          <a:p>
            <a:pPr algn="ctr"/>
            <a:endParaRPr lang="fr-CA" sz="2000" dirty="0"/>
          </a:p>
          <a:p>
            <a:pPr algn="ctr"/>
            <a:endParaRPr lang="fr-CA" sz="2000" dirty="0"/>
          </a:p>
          <a:p>
            <a:pPr algn="ctr"/>
            <a:endParaRPr lang="fr-CA" sz="2000" dirty="0"/>
          </a:p>
          <a:p>
            <a:pPr algn="ctr"/>
            <a:r>
              <a:rPr lang="fr-CA" sz="2000" dirty="0"/>
              <a:t>40 $ par mois</a:t>
            </a:r>
          </a:p>
        </p:txBody>
      </p:sp>
      <p:pic>
        <p:nvPicPr>
          <p:cNvPr id="13" name="Picture 5" descr="A picture containing text&#10;&#10;Description automatically generated">
            <a:extLst>
              <a:ext uri="{FF2B5EF4-FFF2-40B4-BE49-F238E27FC236}">
                <a16:creationId xmlns:a16="http://schemas.microsoft.com/office/drawing/2014/main" id="{3C046DBF-9E8F-4CA1-8CA5-46F2EC35EAE4}"/>
              </a:ext>
            </a:extLst>
          </p:cNvPr>
          <p:cNvPicPr>
            <a:picLocks noChangeAspect="1"/>
          </p:cNvPicPr>
          <p:nvPr/>
        </p:nvPicPr>
        <p:blipFill rotWithShape="1">
          <a:blip r:embed="rId2"/>
          <a:srcRect l="6961" r="3769" b="5179"/>
          <a:stretch/>
        </p:blipFill>
        <p:spPr>
          <a:xfrm>
            <a:off x="7524328" y="3415"/>
            <a:ext cx="1391073" cy="1425335"/>
          </a:xfrm>
          <a:prstGeom prst="rect">
            <a:avLst/>
          </a:prstGeom>
        </p:spPr>
      </p:pic>
    </p:spTree>
    <p:extLst>
      <p:ext uri="{BB962C8B-B14F-4D97-AF65-F5344CB8AC3E}">
        <p14:creationId xmlns:p14="http://schemas.microsoft.com/office/powerpoint/2010/main" val="1598089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Dans cette leçon, les élèves apprendront ce qui suit...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400"/>
              </a:lnSpc>
              <a:buNone/>
            </a:pPr>
            <a:r>
              <a:rPr lang="fr-CA" sz="2000" dirty="0"/>
              <a:t>Dans cette mise en situation, les élèves se familiariseront avec :</a:t>
            </a:r>
          </a:p>
          <a:p>
            <a:pPr eaLnBrk="1" hangingPunct="1">
              <a:lnSpc>
                <a:spcPts val="2400"/>
              </a:lnSpc>
            </a:pPr>
            <a:r>
              <a:rPr lang="fr-CA" sz="2000" dirty="0"/>
              <a:t>La gestion budgétaire mensuelle et la planification financière à long terme;</a:t>
            </a:r>
          </a:p>
          <a:p>
            <a:pPr eaLnBrk="1" hangingPunct="1">
              <a:lnSpc>
                <a:spcPts val="2400"/>
              </a:lnSpc>
            </a:pPr>
            <a:r>
              <a:rPr lang="fr-CA" sz="2000" dirty="0"/>
              <a:t>Les frais de subsistance courants et le paiement des factures;</a:t>
            </a:r>
          </a:p>
          <a:p>
            <a:pPr eaLnBrk="1" hangingPunct="1">
              <a:lnSpc>
                <a:spcPts val="2400"/>
              </a:lnSpc>
            </a:pPr>
            <a:r>
              <a:rPr lang="fr-CA" sz="2000" dirty="0"/>
              <a:t>L’intérêt et la dette;</a:t>
            </a:r>
          </a:p>
          <a:p>
            <a:pPr eaLnBrk="1" hangingPunct="1">
              <a:lnSpc>
                <a:spcPts val="2400"/>
              </a:lnSpc>
            </a:pPr>
            <a:r>
              <a:rPr lang="fr-CA" sz="2000" dirty="0"/>
              <a:t>Le taux d’intérêt sur les placements;</a:t>
            </a:r>
          </a:p>
          <a:p>
            <a:pPr eaLnBrk="1" hangingPunct="1">
              <a:lnSpc>
                <a:spcPts val="2400"/>
              </a:lnSpc>
            </a:pPr>
            <a:r>
              <a:rPr lang="fr-CA" sz="2000" dirty="0"/>
              <a:t>L’influence du marketing sur nos achats et notre planification financière.</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412776"/>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73975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discrétionnaires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sz="2000" b="1">
                <a:solidFill>
                  <a:srgbClr val="005954"/>
                </a:solidFill>
              </a:rPr>
              <a:t>Décision 5 : Internet et câble</a:t>
            </a:r>
          </a:p>
          <a:p>
            <a:pPr marL="0" indent="0" eaLnBrk="1" hangingPunct="1">
              <a:buNone/>
            </a:pPr>
            <a:r>
              <a:rPr lang="fr-CA"/>
              <a:t>Votre avatar a choisi l’option 1 jusqu’à maintenant.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470917" y="2336748"/>
            <a:ext cx="2660923" cy="3324500"/>
          </a:xfrm>
          <a:prstGeom prst="roundRect">
            <a:avLst/>
          </a:prstGeom>
          <a:solidFill>
            <a:srgbClr val="EA7123">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79229" y="2376039"/>
            <a:ext cx="2660923" cy="3285209"/>
          </a:xfrm>
          <a:prstGeom prst="roundRect">
            <a:avLst/>
          </a:prstGeom>
          <a:solidFill>
            <a:srgbClr val="EA7123">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470917" y="2523667"/>
            <a:ext cx="2660922" cy="2923877"/>
          </a:xfrm>
          <a:prstGeom prst="rect">
            <a:avLst/>
          </a:prstGeom>
          <a:noFill/>
        </p:spPr>
        <p:txBody>
          <a:bodyPr wrap="square" rtlCol="0">
            <a:spAutoFit/>
          </a:bodyPr>
          <a:lstStyle/>
          <a:p>
            <a:pPr algn="ctr"/>
            <a:r>
              <a:rPr lang="fr-CA" sz="1800" b="1" dirty="0"/>
              <a:t>Option 1 </a:t>
            </a:r>
          </a:p>
          <a:p>
            <a:endParaRPr lang="en-US" sz="2000" dirty="0"/>
          </a:p>
          <a:p>
            <a:pPr marL="342900" indent="-342900">
              <a:buFont typeface="Arial" panose="020B0604020202020204" pitchFamily="34" charset="0"/>
              <a:buChar char="•"/>
            </a:pPr>
            <a:r>
              <a:rPr lang="fr-CA" sz="1600" dirty="0"/>
              <a:t>Internet haute vitesse 5G illimité</a:t>
            </a:r>
          </a:p>
          <a:p>
            <a:pPr marL="342900" indent="-342900">
              <a:buFont typeface="Arial" panose="020B0604020202020204" pitchFamily="34" charset="0"/>
              <a:buChar char="•"/>
            </a:pPr>
            <a:r>
              <a:rPr lang="fr-CA" sz="1600" dirty="0"/>
              <a:t>La connexion est toujours fiable</a:t>
            </a:r>
          </a:p>
          <a:p>
            <a:pPr marL="342900" indent="-342900">
              <a:buFont typeface="Arial" panose="020B0604020202020204" pitchFamily="34" charset="0"/>
              <a:buChar char="•"/>
            </a:pPr>
            <a:r>
              <a:rPr lang="fr-CA" sz="1600" dirty="0"/>
              <a:t>Câble de base + 20 chaînes</a:t>
            </a:r>
          </a:p>
          <a:p>
            <a:pPr algn="ctr"/>
            <a:endParaRPr lang="en-US" sz="2000" dirty="0"/>
          </a:p>
          <a:p>
            <a:pPr algn="ctr"/>
            <a:endParaRPr lang="fr-CA" sz="1000" dirty="0"/>
          </a:p>
          <a:p>
            <a:pPr algn="ctr"/>
            <a:r>
              <a:rPr lang="fr-CA" sz="2000" dirty="0"/>
              <a:t>120 $ par mois</a:t>
            </a:r>
          </a:p>
        </p:txBody>
      </p:sp>
      <p:sp>
        <p:nvSpPr>
          <p:cNvPr id="11" name="TextBox 10">
            <a:extLst>
              <a:ext uri="{FF2B5EF4-FFF2-40B4-BE49-F238E27FC236}">
                <a16:creationId xmlns:a16="http://schemas.microsoft.com/office/drawing/2014/main" id="{A1F768D9-C80A-4DAC-939E-D94EAA47B7CF}"/>
              </a:ext>
            </a:extLst>
          </p:cNvPr>
          <p:cNvSpPr txBox="1"/>
          <p:nvPr/>
        </p:nvSpPr>
        <p:spPr>
          <a:xfrm>
            <a:off x="3279230" y="2523667"/>
            <a:ext cx="2660922" cy="2954655"/>
          </a:xfrm>
          <a:prstGeom prst="rect">
            <a:avLst/>
          </a:prstGeom>
          <a:noFill/>
        </p:spPr>
        <p:txBody>
          <a:bodyPr wrap="square" rtlCol="0">
            <a:spAutoFit/>
          </a:bodyPr>
          <a:lstStyle/>
          <a:p>
            <a:pPr algn="ctr"/>
            <a:r>
              <a:rPr lang="fr-CA" sz="1800" b="1" dirty="0"/>
              <a:t>Option 2 </a:t>
            </a:r>
          </a:p>
          <a:p>
            <a:endParaRPr lang="en-US" sz="2000" dirty="0"/>
          </a:p>
          <a:p>
            <a:pPr marL="342900" indent="-342900">
              <a:buFont typeface="Arial" panose="020B0604020202020204" pitchFamily="34" charset="0"/>
              <a:buChar char="•"/>
            </a:pPr>
            <a:r>
              <a:rPr lang="fr-CA" sz="1600" dirty="0"/>
              <a:t>Internet 4G illimité</a:t>
            </a:r>
          </a:p>
          <a:p>
            <a:pPr marL="342900" indent="-342900">
              <a:buFont typeface="Arial" panose="020B0604020202020204" pitchFamily="34" charset="0"/>
              <a:buChar char="•"/>
            </a:pPr>
            <a:r>
              <a:rPr lang="fr-CA" sz="1600" dirty="0"/>
              <a:t>La connexion est fiable la plupart du temps</a:t>
            </a:r>
          </a:p>
          <a:p>
            <a:pPr marL="342900" indent="-342900">
              <a:buFont typeface="Arial" panose="020B0604020202020204" pitchFamily="34" charset="0"/>
              <a:buChar char="•"/>
            </a:pPr>
            <a:r>
              <a:rPr lang="fr-CA" sz="1600" dirty="0"/>
              <a:t>Aucun câble</a:t>
            </a:r>
          </a:p>
          <a:p>
            <a:pPr marL="342900" indent="-342900">
              <a:buFont typeface="Arial" panose="020B0604020202020204" pitchFamily="34" charset="0"/>
              <a:buChar char="•"/>
            </a:pPr>
            <a:r>
              <a:rPr lang="fr-CA" sz="1600" dirty="0"/>
              <a:t>Abonnement à Netflix et à Crave</a:t>
            </a:r>
          </a:p>
          <a:p>
            <a:br>
              <a:rPr lang="fr-CA" sz="2000" dirty="0"/>
            </a:br>
            <a:r>
              <a:rPr lang="fr-CA" sz="1200" dirty="0"/>
              <a:t> </a:t>
            </a:r>
          </a:p>
          <a:p>
            <a:pPr algn="ctr"/>
            <a:r>
              <a:rPr lang="fr-CA" sz="2000" dirty="0"/>
              <a:t>90 $ par mois</a:t>
            </a:r>
          </a:p>
        </p:txBody>
      </p:sp>
      <p:pic>
        <p:nvPicPr>
          <p:cNvPr id="6" name="Picture 5">
            <a:extLst>
              <a:ext uri="{FF2B5EF4-FFF2-40B4-BE49-F238E27FC236}">
                <a16:creationId xmlns:a16="http://schemas.microsoft.com/office/drawing/2014/main" id="{AC9FB714-17A4-430A-9CBE-5EB5586FC5A8}"/>
              </a:ext>
            </a:extLst>
          </p:cNvPr>
          <p:cNvPicPr>
            <a:picLocks noChangeAspect="1"/>
          </p:cNvPicPr>
          <p:nvPr/>
        </p:nvPicPr>
        <p:blipFill>
          <a:blip r:embed="rId2"/>
          <a:stretch>
            <a:fillRect/>
          </a:stretch>
        </p:blipFill>
        <p:spPr>
          <a:xfrm>
            <a:off x="7164288" y="294926"/>
            <a:ext cx="1656660" cy="1296143"/>
          </a:xfrm>
          <a:prstGeom prst="rect">
            <a:avLst/>
          </a:prstGeom>
        </p:spPr>
      </p:pic>
      <p:sp>
        <p:nvSpPr>
          <p:cNvPr id="10" name="Rectangle: Rounded Corners 9">
            <a:extLst>
              <a:ext uri="{FF2B5EF4-FFF2-40B4-BE49-F238E27FC236}">
                <a16:creationId xmlns:a16="http://schemas.microsoft.com/office/drawing/2014/main" id="{40593033-6424-4FDC-BC58-5B730FD617B9}"/>
              </a:ext>
            </a:extLst>
          </p:cNvPr>
          <p:cNvSpPr/>
          <p:nvPr/>
        </p:nvSpPr>
        <p:spPr bwMode="auto">
          <a:xfrm>
            <a:off x="6087541" y="2376039"/>
            <a:ext cx="2660923" cy="3285209"/>
          </a:xfrm>
          <a:prstGeom prst="roundRect">
            <a:avLst/>
          </a:prstGeom>
          <a:solidFill>
            <a:srgbClr val="EA7123">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12" name="TextBox 11">
            <a:extLst>
              <a:ext uri="{FF2B5EF4-FFF2-40B4-BE49-F238E27FC236}">
                <a16:creationId xmlns:a16="http://schemas.microsoft.com/office/drawing/2014/main" id="{6C4BC75C-0ED4-4845-AD84-D1B43F201DBE}"/>
              </a:ext>
            </a:extLst>
          </p:cNvPr>
          <p:cNvSpPr txBox="1"/>
          <p:nvPr/>
        </p:nvSpPr>
        <p:spPr>
          <a:xfrm>
            <a:off x="6087542" y="2523667"/>
            <a:ext cx="2660922" cy="2893100"/>
          </a:xfrm>
          <a:prstGeom prst="rect">
            <a:avLst/>
          </a:prstGeom>
          <a:noFill/>
        </p:spPr>
        <p:txBody>
          <a:bodyPr wrap="square" rtlCol="0">
            <a:spAutoFit/>
          </a:bodyPr>
          <a:lstStyle/>
          <a:p>
            <a:pPr algn="ctr"/>
            <a:r>
              <a:rPr lang="fr-CA" sz="1800" b="1" dirty="0"/>
              <a:t>Option 3 </a:t>
            </a:r>
          </a:p>
          <a:p>
            <a:endParaRPr lang="en-US" sz="2000" dirty="0"/>
          </a:p>
          <a:p>
            <a:pPr marL="342900" indent="-342900">
              <a:buFont typeface="Arial" panose="020B0604020202020204" pitchFamily="34" charset="0"/>
              <a:buChar char="•"/>
            </a:pPr>
            <a:r>
              <a:rPr lang="fr-CA" sz="1600" dirty="0"/>
              <a:t>Internet 3G illimité</a:t>
            </a:r>
          </a:p>
          <a:p>
            <a:pPr marL="342900" indent="-342900">
              <a:buFont typeface="Arial" panose="020B0604020202020204" pitchFamily="34" charset="0"/>
              <a:buChar char="•"/>
            </a:pPr>
            <a:r>
              <a:rPr lang="fr-CA" sz="1600" dirty="0"/>
              <a:t>La connexion est instable aux heures de pointe</a:t>
            </a:r>
          </a:p>
          <a:p>
            <a:pPr marL="342900" indent="-342900">
              <a:buFont typeface="Arial" panose="020B0604020202020204" pitchFamily="34" charset="0"/>
              <a:buChar char="•"/>
            </a:pPr>
            <a:r>
              <a:rPr lang="fr-CA" sz="1600" dirty="0"/>
              <a:t>Aucun câble et aucun service de diffusion en continu</a:t>
            </a:r>
          </a:p>
          <a:p>
            <a:r>
              <a:rPr lang="fr-CA" sz="1200" dirty="0"/>
              <a:t>   </a:t>
            </a:r>
            <a:endParaRPr lang="en-US" sz="2000" dirty="0"/>
          </a:p>
          <a:p>
            <a:pPr algn="ctr"/>
            <a:r>
              <a:rPr lang="fr-CA" sz="2000" dirty="0"/>
              <a:t>60 $ par mois</a:t>
            </a:r>
          </a:p>
        </p:txBody>
      </p:sp>
    </p:spTree>
    <p:extLst>
      <p:ext uri="{BB962C8B-B14F-4D97-AF65-F5344CB8AC3E}">
        <p14:creationId xmlns:p14="http://schemas.microsoft.com/office/powerpoint/2010/main" val="4102319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discrétionnaires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sz="2000" b="1">
                <a:solidFill>
                  <a:srgbClr val="005954"/>
                </a:solidFill>
              </a:rPr>
              <a:t>Décision 6 : Forfait de téléphone</a:t>
            </a:r>
          </a:p>
          <a:p>
            <a:pPr marL="0" indent="0" eaLnBrk="1" hangingPunct="1">
              <a:buNone/>
            </a:pPr>
            <a:r>
              <a:rPr lang="fr-CA"/>
              <a:t>Votre avatar a choisi l’option 1 jusqu’à maintenant.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395536" y="2264740"/>
            <a:ext cx="2660923" cy="3612532"/>
          </a:xfrm>
          <a:prstGeom prst="roundRect">
            <a:avLst/>
          </a:prstGeom>
          <a:solidFill>
            <a:srgbClr val="FDCE3A">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03848" y="2304031"/>
            <a:ext cx="2660923" cy="3612532"/>
          </a:xfrm>
          <a:prstGeom prst="roundRect">
            <a:avLst/>
          </a:prstGeom>
          <a:solidFill>
            <a:srgbClr val="FDCE3A">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395536" y="2451659"/>
            <a:ext cx="2660922" cy="3293209"/>
          </a:xfrm>
          <a:prstGeom prst="rect">
            <a:avLst/>
          </a:prstGeom>
          <a:noFill/>
        </p:spPr>
        <p:txBody>
          <a:bodyPr wrap="square" rtlCol="0">
            <a:spAutoFit/>
          </a:bodyPr>
          <a:lstStyle/>
          <a:p>
            <a:pPr algn="ctr"/>
            <a:r>
              <a:rPr lang="fr-CA" sz="1800" b="1" dirty="0"/>
              <a:t>Option 1 </a:t>
            </a:r>
          </a:p>
          <a:p>
            <a:endParaRPr lang="en-US" sz="1400" dirty="0"/>
          </a:p>
          <a:p>
            <a:pPr marL="342900" indent="-342900">
              <a:buFont typeface="Arial" panose="020B0604020202020204" pitchFamily="34" charset="0"/>
              <a:buChar char="•"/>
            </a:pPr>
            <a:r>
              <a:rPr lang="fr-CA" sz="1600" dirty="0"/>
              <a:t>Données : 10 Go par mois</a:t>
            </a:r>
          </a:p>
          <a:p>
            <a:pPr marL="342900" indent="-342900">
              <a:buFont typeface="Arial" panose="020B0604020202020204" pitchFamily="34" charset="0"/>
              <a:buChar char="•"/>
            </a:pPr>
            <a:r>
              <a:rPr lang="fr-CA" sz="1600" dirty="0"/>
              <a:t>Appels et </a:t>
            </a:r>
            <a:r>
              <a:rPr lang="fr-CA" sz="1600" dirty="0" err="1"/>
              <a:t>textos</a:t>
            </a:r>
            <a:r>
              <a:rPr lang="fr-CA" sz="1600" dirty="0"/>
              <a:t> illimités</a:t>
            </a:r>
          </a:p>
          <a:p>
            <a:pPr marL="342900" indent="-342900">
              <a:buFont typeface="Arial" panose="020B0604020202020204" pitchFamily="34" charset="0"/>
              <a:buChar char="•"/>
            </a:pPr>
            <a:r>
              <a:rPr lang="fr-CA" sz="1600" dirty="0"/>
              <a:t>Identification de l'appelant et boîte vocale</a:t>
            </a:r>
          </a:p>
          <a:p>
            <a:pPr marL="342900" indent="-342900">
              <a:buFont typeface="Arial" panose="020B0604020202020204" pitchFamily="34" charset="0"/>
              <a:buChar char="•"/>
            </a:pPr>
            <a:r>
              <a:rPr lang="fr-CA" sz="1600" dirty="0"/>
              <a:t>Connexion stable</a:t>
            </a:r>
          </a:p>
          <a:p>
            <a:endParaRPr lang="en-US" sz="1400" dirty="0"/>
          </a:p>
          <a:p>
            <a:endParaRPr lang="en-US" sz="1400" dirty="0"/>
          </a:p>
          <a:p>
            <a:pPr algn="ctr"/>
            <a:r>
              <a:rPr lang="fr-CA" sz="2000" dirty="0"/>
              <a:t>60 $ par mois</a:t>
            </a:r>
          </a:p>
        </p:txBody>
      </p:sp>
      <p:sp>
        <p:nvSpPr>
          <p:cNvPr id="11" name="TextBox 10">
            <a:extLst>
              <a:ext uri="{FF2B5EF4-FFF2-40B4-BE49-F238E27FC236}">
                <a16:creationId xmlns:a16="http://schemas.microsoft.com/office/drawing/2014/main" id="{A1F768D9-C80A-4DAC-939E-D94EAA47B7CF}"/>
              </a:ext>
            </a:extLst>
          </p:cNvPr>
          <p:cNvSpPr txBox="1"/>
          <p:nvPr/>
        </p:nvSpPr>
        <p:spPr>
          <a:xfrm>
            <a:off x="3203849" y="2451659"/>
            <a:ext cx="2660922" cy="3323987"/>
          </a:xfrm>
          <a:prstGeom prst="rect">
            <a:avLst/>
          </a:prstGeom>
          <a:noFill/>
        </p:spPr>
        <p:txBody>
          <a:bodyPr wrap="square" rtlCol="0">
            <a:spAutoFit/>
          </a:bodyPr>
          <a:lstStyle/>
          <a:p>
            <a:pPr algn="ctr"/>
            <a:r>
              <a:rPr lang="fr-CA" sz="1800" b="1" dirty="0"/>
              <a:t>Option 2 </a:t>
            </a:r>
          </a:p>
          <a:p>
            <a:endParaRPr lang="en-US" sz="1400" dirty="0"/>
          </a:p>
          <a:p>
            <a:pPr marL="342900" indent="-342900">
              <a:buFont typeface="Arial" panose="020B0604020202020204" pitchFamily="34" charset="0"/>
              <a:buChar char="•"/>
            </a:pPr>
            <a:r>
              <a:rPr lang="fr-CA" sz="1600" dirty="0"/>
              <a:t>Données : 2,5 Go par mois</a:t>
            </a:r>
          </a:p>
          <a:p>
            <a:pPr marL="342900" indent="-342900">
              <a:buFont typeface="Arial" panose="020B0604020202020204" pitchFamily="34" charset="0"/>
              <a:buChar char="•"/>
            </a:pPr>
            <a:r>
              <a:rPr lang="fr-CA" sz="1600" dirty="0"/>
              <a:t>Appels et </a:t>
            </a:r>
            <a:r>
              <a:rPr lang="fr-CA" sz="1600" dirty="0" err="1"/>
              <a:t>textos</a:t>
            </a:r>
            <a:r>
              <a:rPr lang="fr-CA" sz="1600" dirty="0"/>
              <a:t> illimités</a:t>
            </a:r>
          </a:p>
          <a:p>
            <a:pPr marL="342900" indent="-342900">
              <a:buFont typeface="Arial" panose="020B0604020202020204" pitchFamily="34" charset="0"/>
              <a:buChar char="•"/>
            </a:pPr>
            <a:r>
              <a:rPr lang="fr-CA" sz="1600" dirty="0"/>
              <a:t>Pas d’identification de l'appelant et de boîte vocale</a:t>
            </a:r>
          </a:p>
          <a:p>
            <a:pPr marL="342900" indent="-342900">
              <a:buFont typeface="Arial" panose="020B0604020202020204" pitchFamily="34" charset="0"/>
              <a:buChar char="•"/>
            </a:pPr>
            <a:r>
              <a:rPr lang="fr-CA" sz="1600" dirty="0"/>
              <a:t>Connexion plutôt stable</a:t>
            </a:r>
          </a:p>
          <a:p>
            <a:pPr marL="342900" indent="-342900">
              <a:buFont typeface="Arial" panose="020B0604020202020204" pitchFamily="34" charset="0"/>
              <a:buChar char="•"/>
            </a:pPr>
            <a:r>
              <a:rPr lang="fr-CA" sz="1600" dirty="0"/>
              <a:t>Paiement à l'utilisation</a:t>
            </a:r>
          </a:p>
          <a:p>
            <a:r>
              <a:rPr lang="fr-CA" sz="1400" dirty="0"/>
              <a:t>    </a:t>
            </a:r>
          </a:p>
          <a:p>
            <a:r>
              <a:rPr lang="fr-CA" sz="1400" dirty="0"/>
              <a:t>          </a:t>
            </a:r>
            <a:r>
              <a:rPr lang="fr-CA" sz="2000" dirty="0"/>
              <a:t>35 $ par mois</a:t>
            </a:r>
          </a:p>
        </p:txBody>
      </p:sp>
      <p:pic>
        <p:nvPicPr>
          <p:cNvPr id="5" name="Picture 4">
            <a:extLst>
              <a:ext uri="{FF2B5EF4-FFF2-40B4-BE49-F238E27FC236}">
                <a16:creationId xmlns:a16="http://schemas.microsoft.com/office/drawing/2014/main" id="{5672E795-DE59-48D1-85FA-9E817174EBE7}"/>
              </a:ext>
            </a:extLst>
          </p:cNvPr>
          <p:cNvPicPr>
            <a:picLocks noChangeAspect="1"/>
          </p:cNvPicPr>
          <p:nvPr/>
        </p:nvPicPr>
        <p:blipFill>
          <a:blip r:embed="rId2"/>
          <a:stretch>
            <a:fillRect/>
          </a:stretch>
        </p:blipFill>
        <p:spPr>
          <a:xfrm>
            <a:off x="7380312" y="193764"/>
            <a:ext cx="1433939" cy="1444857"/>
          </a:xfrm>
          <a:prstGeom prst="rect">
            <a:avLst/>
          </a:prstGeom>
        </p:spPr>
      </p:pic>
      <p:sp>
        <p:nvSpPr>
          <p:cNvPr id="10" name="Rectangle: Rounded Corners 9">
            <a:extLst>
              <a:ext uri="{FF2B5EF4-FFF2-40B4-BE49-F238E27FC236}">
                <a16:creationId xmlns:a16="http://schemas.microsoft.com/office/drawing/2014/main" id="{2C2E49C9-3E1B-4169-B6F5-DD03A83FB2CF}"/>
              </a:ext>
            </a:extLst>
          </p:cNvPr>
          <p:cNvSpPr/>
          <p:nvPr/>
        </p:nvSpPr>
        <p:spPr bwMode="auto">
          <a:xfrm>
            <a:off x="6043597" y="2271793"/>
            <a:ext cx="2660923" cy="3612532"/>
          </a:xfrm>
          <a:prstGeom prst="roundRect">
            <a:avLst/>
          </a:prstGeom>
          <a:solidFill>
            <a:srgbClr val="FDCE3A">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12" name="TextBox 11">
            <a:extLst>
              <a:ext uri="{FF2B5EF4-FFF2-40B4-BE49-F238E27FC236}">
                <a16:creationId xmlns:a16="http://schemas.microsoft.com/office/drawing/2014/main" id="{2BDE325D-C163-45AE-9A49-F96D863FBBB9}"/>
              </a:ext>
            </a:extLst>
          </p:cNvPr>
          <p:cNvSpPr txBox="1"/>
          <p:nvPr/>
        </p:nvSpPr>
        <p:spPr>
          <a:xfrm>
            <a:off x="6030249" y="2359326"/>
            <a:ext cx="2660922" cy="3662541"/>
          </a:xfrm>
          <a:prstGeom prst="rect">
            <a:avLst/>
          </a:prstGeom>
          <a:noFill/>
        </p:spPr>
        <p:txBody>
          <a:bodyPr wrap="square" rtlCol="0">
            <a:spAutoFit/>
          </a:bodyPr>
          <a:lstStyle/>
          <a:p>
            <a:pPr algn="ctr"/>
            <a:r>
              <a:rPr lang="fr-CA" sz="1800" b="1" dirty="0"/>
              <a:t>Option 3 </a:t>
            </a:r>
          </a:p>
          <a:p>
            <a:endParaRPr lang="en-US" sz="1400" dirty="0"/>
          </a:p>
          <a:p>
            <a:pPr marL="342900" indent="-342900">
              <a:buFont typeface="Arial" panose="020B0604020202020204" pitchFamily="34" charset="0"/>
              <a:buChar char="•"/>
            </a:pPr>
            <a:r>
              <a:rPr lang="fr-CA" sz="1600" dirty="0"/>
              <a:t>Données : 500 </a:t>
            </a:r>
            <a:r>
              <a:rPr lang="fr-CA" sz="1600" b="1" dirty="0"/>
              <a:t>Mo</a:t>
            </a:r>
            <a:r>
              <a:rPr lang="fr-CA" sz="1600" dirty="0"/>
              <a:t> par mois</a:t>
            </a:r>
          </a:p>
          <a:p>
            <a:pPr marL="342900" indent="-342900">
              <a:buFont typeface="Arial" panose="020B0604020202020204" pitchFamily="34" charset="0"/>
              <a:buChar char="•"/>
            </a:pPr>
            <a:r>
              <a:rPr lang="fr-CA" sz="1600" dirty="0"/>
              <a:t>100 minutes d’appels</a:t>
            </a:r>
          </a:p>
          <a:p>
            <a:pPr marL="342900" indent="-342900">
              <a:buFont typeface="Arial" panose="020B0604020202020204" pitchFamily="34" charset="0"/>
              <a:buChar char="•"/>
            </a:pPr>
            <a:r>
              <a:rPr lang="fr-CA" sz="1600" dirty="0"/>
              <a:t>Textos illimités</a:t>
            </a:r>
          </a:p>
          <a:p>
            <a:pPr marL="342900" indent="-342900">
              <a:buFont typeface="Arial" panose="020B0604020202020204" pitchFamily="34" charset="0"/>
              <a:buChar char="•"/>
            </a:pPr>
            <a:r>
              <a:rPr lang="fr-CA" sz="1600" dirty="0"/>
              <a:t>Pas d’identification de l'appelant et de boîte vocale</a:t>
            </a:r>
          </a:p>
          <a:p>
            <a:pPr marL="342900" indent="-342900">
              <a:buFont typeface="Arial" panose="020B0604020202020204" pitchFamily="34" charset="0"/>
              <a:buChar char="•"/>
            </a:pPr>
            <a:r>
              <a:rPr lang="fr-CA" sz="1600" dirty="0"/>
              <a:t>La connexion n’est pas toujours stable</a:t>
            </a:r>
          </a:p>
          <a:p>
            <a:pPr marL="342900" indent="-342900">
              <a:buFont typeface="Arial" panose="020B0604020202020204" pitchFamily="34" charset="0"/>
              <a:buChar char="•"/>
            </a:pPr>
            <a:r>
              <a:rPr lang="fr-CA" sz="1600" dirty="0"/>
              <a:t>Paiement à l'utilisation</a:t>
            </a:r>
          </a:p>
          <a:p>
            <a:pPr algn="ctr"/>
            <a:r>
              <a:rPr lang="fr-CA" sz="900" dirty="0"/>
              <a:t> </a:t>
            </a:r>
            <a:r>
              <a:rPr lang="fr-CA" sz="1400" dirty="0"/>
              <a:t> </a:t>
            </a:r>
            <a:r>
              <a:rPr lang="fr-CA" sz="1000" dirty="0"/>
              <a:t>   </a:t>
            </a:r>
            <a:r>
              <a:rPr lang="fr-CA" sz="900" dirty="0"/>
              <a:t>   </a:t>
            </a:r>
            <a:r>
              <a:rPr lang="fr-CA" sz="800" dirty="0"/>
              <a:t> </a:t>
            </a:r>
            <a:br>
              <a:rPr lang="fr-CA" sz="2000" dirty="0"/>
            </a:br>
            <a:r>
              <a:rPr lang="fr-CA" sz="2000" dirty="0"/>
              <a:t>25 $ par mois</a:t>
            </a:r>
          </a:p>
        </p:txBody>
      </p:sp>
    </p:spTree>
    <p:extLst>
      <p:ext uri="{BB962C8B-B14F-4D97-AF65-F5344CB8AC3E}">
        <p14:creationId xmlns:p14="http://schemas.microsoft.com/office/powerpoint/2010/main" val="1439766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38B39-E5ED-4C63-9983-FA40C0615E5F}"/>
              </a:ext>
            </a:extLst>
          </p:cNvPr>
          <p:cNvPicPr>
            <a:picLocks noChangeAspect="1"/>
          </p:cNvPicPr>
          <p:nvPr/>
        </p:nvPicPr>
        <p:blipFill rotWithShape="1">
          <a:blip r:embed="rId3"/>
          <a:srcRect t="15410"/>
          <a:stretch/>
        </p:blipFill>
        <p:spPr>
          <a:xfrm>
            <a:off x="1835696" y="5619858"/>
            <a:ext cx="5544616" cy="504056"/>
          </a:xfrm>
          <a:prstGeom prst="rect">
            <a:avLst/>
          </a:prstGeom>
        </p:spPr>
      </p:pic>
      <p:pic>
        <p:nvPicPr>
          <p:cNvPr id="7" name="Picture 6" descr="A person jumping on a skateboard&#10;&#10;Description automatically generated with medium confidence">
            <a:extLst>
              <a:ext uri="{FF2B5EF4-FFF2-40B4-BE49-F238E27FC236}">
                <a16:creationId xmlns:a16="http://schemas.microsoft.com/office/drawing/2014/main" id="{CE1F16E8-4349-483D-BC93-54EB5DC9CB40}"/>
              </a:ext>
            </a:extLst>
          </p:cNvPr>
          <p:cNvPicPr>
            <a:picLocks noChangeAspect="1"/>
          </p:cNvPicPr>
          <p:nvPr/>
        </p:nvPicPr>
        <p:blipFill>
          <a:blip r:embed="rId4"/>
          <a:stretch>
            <a:fillRect/>
          </a:stretch>
        </p:blipFill>
        <p:spPr>
          <a:xfrm>
            <a:off x="1835696" y="44624"/>
            <a:ext cx="5544616" cy="5544616"/>
          </a:xfrm>
          <a:prstGeom prst="rect">
            <a:avLst/>
          </a:prstGeom>
          <a:ln w="12700">
            <a:solidFill>
              <a:schemeClr val="bg2"/>
            </a:solidFill>
          </a:ln>
        </p:spPr>
      </p:pic>
    </p:spTree>
    <p:extLst>
      <p:ext uri="{BB962C8B-B14F-4D97-AF65-F5344CB8AC3E}">
        <p14:creationId xmlns:p14="http://schemas.microsoft.com/office/powerpoint/2010/main" val="4185712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6320B5-7459-4CC0-8164-A30CCA539081}"/>
              </a:ext>
            </a:extLst>
          </p:cNvPr>
          <p:cNvPicPr>
            <a:picLocks noChangeAspect="1"/>
          </p:cNvPicPr>
          <p:nvPr/>
        </p:nvPicPr>
        <p:blipFill rotWithShape="1">
          <a:blip r:embed="rId3"/>
          <a:srcRect t="15410"/>
          <a:stretch/>
        </p:blipFill>
        <p:spPr>
          <a:xfrm>
            <a:off x="1835696" y="5619858"/>
            <a:ext cx="5544616" cy="504056"/>
          </a:xfrm>
          <a:prstGeom prst="rect">
            <a:avLst/>
          </a:prstGeom>
        </p:spPr>
      </p:pic>
      <p:pic>
        <p:nvPicPr>
          <p:cNvPr id="5" name="Picture 4" descr="A person jumping to dunk a basketball&#10;&#10;Description automatically generated with medium confidence">
            <a:extLst>
              <a:ext uri="{FF2B5EF4-FFF2-40B4-BE49-F238E27FC236}">
                <a16:creationId xmlns:a16="http://schemas.microsoft.com/office/drawing/2014/main" id="{F5E1757F-9B87-442D-A09B-A2DF15B252EC}"/>
              </a:ext>
            </a:extLst>
          </p:cNvPr>
          <p:cNvPicPr>
            <a:picLocks noChangeAspect="1"/>
          </p:cNvPicPr>
          <p:nvPr/>
        </p:nvPicPr>
        <p:blipFill>
          <a:blip r:embed="rId4"/>
          <a:stretch>
            <a:fillRect/>
          </a:stretch>
        </p:blipFill>
        <p:spPr>
          <a:xfrm>
            <a:off x="1815785" y="35421"/>
            <a:ext cx="5584437" cy="5584437"/>
          </a:xfrm>
          <a:prstGeom prst="rect">
            <a:avLst/>
          </a:prstGeom>
          <a:ln w="12700">
            <a:solidFill>
              <a:schemeClr val="bg2"/>
            </a:solidFill>
          </a:ln>
        </p:spPr>
      </p:pic>
    </p:spTree>
    <p:extLst>
      <p:ext uri="{BB962C8B-B14F-4D97-AF65-F5344CB8AC3E}">
        <p14:creationId xmlns:p14="http://schemas.microsoft.com/office/powerpoint/2010/main" val="973542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CAF805-3934-4739-99B5-BEED7ED716AB}"/>
              </a:ext>
            </a:extLst>
          </p:cNvPr>
          <p:cNvPicPr>
            <a:picLocks noChangeAspect="1"/>
          </p:cNvPicPr>
          <p:nvPr/>
        </p:nvPicPr>
        <p:blipFill rotWithShape="1">
          <a:blip r:embed="rId3"/>
          <a:srcRect t="15410"/>
          <a:stretch/>
        </p:blipFill>
        <p:spPr>
          <a:xfrm>
            <a:off x="1835696" y="5619858"/>
            <a:ext cx="5544616" cy="504056"/>
          </a:xfrm>
          <a:prstGeom prst="rect">
            <a:avLst/>
          </a:prstGeom>
        </p:spPr>
      </p:pic>
      <p:pic>
        <p:nvPicPr>
          <p:cNvPr id="5" name="Picture 4" descr="A black and white shoe&#10;&#10;Description automatically generated with low confidence">
            <a:extLst>
              <a:ext uri="{FF2B5EF4-FFF2-40B4-BE49-F238E27FC236}">
                <a16:creationId xmlns:a16="http://schemas.microsoft.com/office/drawing/2014/main" id="{DBF11C90-44AB-4F3E-AD12-EBF081330A75}"/>
              </a:ext>
            </a:extLst>
          </p:cNvPr>
          <p:cNvPicPr>
            <a:picLocks noChangeAspect="1"/>
          </p:cNvPicPr>
          <p:nvPr/>
        </p:nvPicPr>
        <p:blipFill>
          <a:blip r:embed="rId4"/>
          <a:stretch>
            <a:fillRect/>
          </a:stretch>
        </p:blipFill>
        <p:spPr>
          <a:xfrm>
            <a:off x="1907704" y="35049"/>
            <a:ext cx="5544616" cy="5544616"/>
          </a:xfrm>
          <a:prstGeom prst="rect">
            <a:avLst/>
          </a:prstGeom>
          <a:ln w="12700">
            <a:solidFill>
              <a:schemeClr val="bg2"/>
            </a:solidFill>
          </a:ln>
        </p:spPr>
      </p:pic>
    </p:spTree>
    <p:extLst>
      <p:ext uri="{BB962C8B-B14F-4D97-AF65-F5344CB8AC3E}">
        <p14:creationId xmlns:p14="http://schemas.microsoft.com/office/powerpoint/2010/main" val="1111407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D5A5549-D100-481C-9EAB-53F232AA5C3A}"/>
              </a:ext>
            </a:extLst>
          </p:cNvPr>
          <p:cNvPicPr>
            <a:picLocks noChangeAspect="1"/>
          </p:cNvPicPr>
          <p:nvPr/>
        </p:nvPicPr>
        <p:blipFill rotWithShape="1">
          <a:blip r:embed="rId3"/>
          <a:srcRect t="15410"/>
          <a:stretch/>
        </p:blipFill>
        <p:spPr>
          <a:xfrm>
            <a:off x="1835696" y="5589240"/>
            <a:ext cx="5544616" cy="504056"/>
          </a:xfrm>
          <a:prstGeom prst="rect">
            <a:avLst/>
          </a:prstGeom>
        </p:spPr>
      </p:pic>
      <p:pic>
        <p:nvPicPr>
          <p:cNvPr id="3" name="Picture 2" descr="Diagram&#10;&#10;Description automatically generated">
            <a:extLst>
              <a:ext uri="{FF2B5EF4-FFF2-40B4-BE49-F238E27FC236}">
                <a16:creationId xmlns:a16="http://schemas.microsoft.com/office/drawing/2014/main" id="{B421C105-2938-40CD-A12C-22C1F8253130}"/>
              </a:ext>
            </a:extLst>
          </p:cNvPr>
          <p:cNvPicPr>
            <a:picLocks noChangeAspect="1"/>
          </p:cNvPicPr>
          <p:nvPr/>
        </p:nvPicPr>
        <p:blipFill>
          <a:blip r:embed="rId4"/>
          <a:stretch>
            <a:fillRect/>
          </a:stretch>
        </p:blipFill>
        <p:spPr>
          <a:xfrm>
            <a:off x="1853698" y="80628"/>
            <a:ext cx="5508612" cy="5508612"/>
          </a:xfrm>
          <a:prstGeom prst="rect">
            <a:avLst/>
          </a:prstGeom>
        </p:spPr>
      </p:pic>
    </p:spTree>
    <p:extLst>
      <p:ext uri="{BB962C8B-B14F-4D97-AF65-F5344CB8AC3E}">
        <p14:creationId xmlns:p14="http://schemas.microsoft.com/office/powerpoint/2010/main" val="2444551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17B26B-E9AB-4860-A76F-613D432B492E}"/>
              </a:ext>
            </a:extLst>
          </p:cNvPr>
          <p:cNvPicPr>
            <a:picLocks noChangeAspect="1"/>
          </p:cNvPicPr>
          <p:nvPr/>
        </p:nvPicPr>
        <p:blipFill rotWithShape="1">
          <a:blip r:embed="rId3"/>
          <a:srcRect t="15410"/>
          <a:stretch/>
        </p:blipFill>
        <p:spPr>
          <a:xfrm>
            <a:off x="1835696" y="5589240"/>
            <a:ext cx="5544616" cy="504056"/>
          </a:xfrm>
          <a:prstGeom prst="rect">
            <a:avLst/>
          </a:prstGeom>
        </p:spPr>
      </p:pic>
      <p:pic>
        <p:nvPicPr>
          <p:cNvPr id="4" name="Picture 3" descr="Diagram&#10;&#10;Description automatically generated">
            <a:extLst>
              <a:ext uri="{FF2B5EF4-FFF2-40B4-BE49-F238E27FC236}">
                <a16:creationId xmlns:a16="http://schemas.microsoft.com/office/drawing/2014/main" id="{30A2DC9D-8FF3-4922-97A9-5986515772AF}"/>
              </a:ext>
            </a:extLst>
          </p:cNvPr>
          <p:cNvPicPr>
            <a:picLocks noChangeAspect="1"/>
          </p:cNvPicPr>
          <p:nvPr/>
        </p:nvPicPr>
        <p:blipFill>
          <a:blip r:embed="rId4"/>
          <a:stretch>
            <a:fillRect/>
          </a:stretch>
        </p:blipFill>
        <p:spPr>
          <a:xfrm>
            <a:off x="1799692" y="44624"/>
            <a:ext cx="5544616" cy="5544616"/>
          </a:xfrm>
          <a:prstGeom prst="rect">
            <a:avLst/>
          </a:prstGeom>
        </p:spPr>
      </p:pic>
    </p:spTree>
    <p:extLst>
      <p:ext uri="{BB962C8B-B14F-4D97-AF65-F5344CB8AC3E}">
        <p14:creationId xmlns:p14="http://schemas.microsoft.com/office/powerpoint/2010/main" val="289194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B7C231-5565-4F2A-9714-3D42ED7BBAE8}"/>
              </a:ext>
            </a:extLst>
          </p:cNvPr>
          <p:cNvPicPr>
            <a:picLocks noChangeAspect="1"/>
          </p:cNvPicPr>
          <p:nvPr/>
        </p:nvPicPr>
        <p:blipFill rotWithShape="1">
          <a:blip r:embed="rId3"/>
          <a:srcRect t="15410"/>
          <a:stretch/>
        </p:blipFill>
        <p:spPr>
          <a:xfrm>
            <a:off x="1835696" y="5589240"/>
            <a:ext cx="5544616" cy="504056"/>
          </a:xfrm>
          <a:prstGeom prst="rect">
            <a:avLst/>
          </a:prstGeom>
        </p:spPr>
      </p:pic>
      <p:pic>
        <p:nvPicPr>
          <p:cNvPr id="3" name="Picture 2" descr="A picture containing text, businesscard&#10;&#10;Description automatically generated">
            <a:extLst>
              <a:ext uri="{FF2B5EF4-FFF2-40B4-BE49-F238E27FC236}">
                <a16:creationId xmlns:a16="http://schemas.microsoft.com/office/drawing/2014/main" id="{764C67C5-6848-435B-80EC-E46423B70706}"/>
              </a:ext>
            </a:extLst>
          </p:cNvPr>
          <p:cNvPicPr>
            <a:picLocks noChangeAspect="1"/>
          </p:cNvPicPr>
          <p:nvPr/>
        </p:nvPicPr>
        <p:blipFill>
          <a:blip r:embed="rId4"/>
          <a:stretch>
            <a:fillRect/>
          </a:stretch>
        </p:blipFill>
        <p:spPr>
          <a:xfrm>
            <a:off x="1799692" y="44624"/>
            <a:ext cx="5544616" cy="5544616"/>
          </a:xfrm>
          <a:prstGeom prst="rect">
            <a:avLst/>
          </a:prstGeom>
        </p:spPr>
      </p:pic>
    </p:spTree>
    <p:extLst>
      <p:ext uri="{BB962C8B-B14F-4D97-AF65-F5344CB8AC3E}">
        <p14:creationId xmlns:p14="http://schemas.microsoft.com/office/powerpoint/2010/main" val="1120189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a:t>Avez-vous acheté quelque chose? Ajoutez le coût à vos effets personnels, dans votre budget mensuel.</a:t>
            </a:r>
          </a:p>
          <a:p>
            <a:pPr marL="0" indent="0" eaLnBrk="1" hangingPunct="1">
              <a:lnSpc>
                <a:spcPts val="2160"/>
              </a:lnSpc>
              <a:buNone/>
            </a:pPr>
            <a:endParaRPr lang="en-US" altLang="en-US" dirty="0"/>
          </a:p>
          <a:p>
            <a:pPr marL="0" indent="0" eaLnBrk="1" hangingPunct="1">
              <a:lnSpc>
                <a:spcPts val="2160"/>
              </a:lnSpc>
              <a:buNone/>
            </a:pPr>
            <a:r>
              <a:rPr lang="fr-CA"/>
              <a:t>N’oubliez pas d’équilibrer votre budget! </a:t>
            </a:r>
            <a:r>
              <a:rPr lang="fr-CA" b="1"/>
              <a:t>Vos dépenses prévues sont-elles égales à votre revenu total?</a:t>
            </a:r>
          </a:p>
          <a:p>
            <a:pPr marL="0" indent="0" eaLnBrk="1" hangingPunct="1">
              <a:buNone/>
            </a:pPr>
            <a:endParaRPr lang="en-US" altLang="en-US" b="1" dirty="0"/>
          </a:p>
          <a:p>
            <a:pPr marL="0" indent="0" eaLnBrk="1" hangingPunct="1">
              <a:buNone/>
            </a:pPr>
            <a:endParaRPr lang="en-US" altLang="en-US" dirty="0"/>
          </a:p>
          <a:p>
            <a:pPr marL="0" indent="0" eaLnBrk="1" hangingPunct="1">
              <a:buNone/>
            </a:pPr>
            <a:endParaRPr lang="en-US" altLang="en-US" dirty="0"/>
          </a:p>
        </p:txBody>
      </p:sp>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Équilibrez votre budget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43287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réelles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a:t>À la fin du mois, votre avatar passe en revue ses reçus et ses relevés de compte bancaire. Voici ses </a:t>
            </a:r>
            <a:r>
              <a:rPr lang="fr-CA" b="1"/>
              <a:t>dépenses réelles. </a:t>
            </a:r>
            <a:r>
              <a:rPr lang="fr-CA"/>
              <a:t>Remplissez la colonne « Réel ».</a:t>
            </a:r>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graphicFrame>
        <p:nvGraphicFramePr>
          <p:cNvPr id="2" name="Table 1">
            <a:extLst>
              <a:ext uri="{FF2B5EF4-FFF2-40B4-BE49-F238E27FC236}">
                <a16:creationId xmlns:a16="http://schemas.microsoft.com/office/drawing/2014/main" id="{0A0896C3-C849-4FDD-A419-A1EFD762A47C}"/>
              </a:ext>
            </a:extLst>
          </p:cNvPr>
          <p:cNvGraphicFramePr>
            <a:graphicFrameLocks noGrp="1"/>
          </p:cNvGraphicFramePr>
          <p:nvPr>
            <p:extLst>
              <p:ext uri="{D42A27DB-BD31-4B8C-83A1-F6EECF244321}">
                <p14:modId xmlns:p14="http://schemas.microsoft.com/office/powerpoint/2010/main" val="2938705405"/>
              </p:ext>
            </p:extLst>
          </p:nvPr>
        </p:nvGraphicFramePr>
        <p:xfrm>
          <a:off x="1861923" y="2132856"/>
          <a:ext cx="5420153" cy="4627880"/>
        </p:xfrm>
        <a:graphic>
          <a:graphicData uri="http://schemas.openxmlformats.org/drawingml/2006/table">
            <a:tbl>
              <a:tblPr firstRow="1" bandRow="1">
                <a:tableStyleId>{5C22544A-7EE6-4342-B048-85BDC9FD1C3A}</a:tableStyleId>
              </a:tblPr>
              <a:tblGrid>
                <a:gridCol w="2611841">
                  <a:extLst>
                    <a:ext uri="{9D8B030D-6E8A-4147-A177-3AD203B41FA5}">
                      <a16:colId xmlns:a16="http://schemas.microsoft.com/office/drawing/2014/main" val="1584151020"/>
                    </a:ext>
                  </a:extLst>
                </a:gridCol>
                <a:gridCol w="2808312">
                  <a:extLst>
                    <a:ext uri="{9D8B030D-6E8A-4147-A177-3AD203B41FA5}">
                      <a16:colId xmlns:a16="http://schemas.microsoft.com/office/drawing/2014/main" val="2253968683"/>
                    </a:ext>
                  </a:extLst>
                </a:gridCol>
              </a:tblGrid>
              <a:tr h="370840">
                <a:tc>
                  <a:txBody>
                    <a:bodyPr/>
                    <a:lstStyle/>
                    <a:p>
                      <a:pPr algn="ctr"/>
                      <a:r>
                        <a:rPr lang="fr-CA" sz="1600" i="0" dirty="0">
                          <a:solidFill>
                            <a:schemeClr val="tx1"/>
                          </a:solidFill>
                        </a:rPr>
                        <a:t>Dépenses</a:t>
                      </a:r>
                    </a:p>
                  </a:txBody>
                  <a:tcPr/>
                </a:tc>
                <a:tc>
                  <a:txBody>
                    <a:bodyPr/>
                    <a:lstStyle/>
                    <a:p>
                      <a:pPr algn="ctr"/>
                      <a:r>
                        <a:rPr lang="fr-CA" sz="1600" i="0" dirty="0">
                          <a:solidFill>
                            <a:schemeClr val="tx1"/>
                          </a:solidFill>
                        </a:rPr>
                        <a:t>Réel</a:t>
                      </a:r>
                    </a:p>
                  </a:txBody>
                  <a:tcPr/>
                </a:tc>
                <a:extLst>
                  <a:ext uri="{0D108BD9-81ED-4DB2-BD59-A6C34878D82A}">
                    <a16:rowId xmlns:a16="http://schemas.microsoft.com/office/drawing/2014/main" val="796994766"/>
                  </a:ext>
                </a:extLst>
              </a:tr>
              <a:tr h="370840">
                <a:tc>
                  <a:txBody>
                    <a:bodyPr/>
                    <a:lstStyle/>
                    <a:p>
                      <a:r>
                        <a:rPr lang="fr-CA" sz="1600"/>
                        <a:t>Loyer</a:t>
                      </a:r>
                    </a:p>
                  </a:txBody>
                  <a:tcPr/>
                </a:tc>
                <a:tc>
                  <a:txBody>
                    <a:bodyPr/>
                    <a:lstStyle/>
                    <a:p>
                      <a:pPr algn="ctr"/>
                      <a:r>
                        <a:rPr lang="fr-CA" sz="1600"/>
                        <a:t>700 $</a:t>
                      </a:r>
                    </a:p>
                  </a:txBody>
                  <a:tcPr/>
                </a:tc>
                <a:extLst>
                  <a:ext uri="{0D108BD9-81ED-4DB2-BD59-A6C34878D82A}">
                    <a16:rowId xmlns:a16="http://schemas.microsoft.com/office/drawing/2014/main" val="3265824676"/>
                  </a:ext>
                </a:extLst>
              </a:tr>
              <a:tr h="370840">
                <a:tc>
                  <a:txBody>
                    <a:bodyPr/>
                    <a:lstStyle/>
                    <a:p>
                      <a:r>
                        <a:rPr lang="fr-CA" sz="1600"/>
                        <a:t>Électricité</a:t>
                      </a:r>
                    </a:p>
                  </a:txBody>
                  <a:tcPr/>
                </a:tc>
                <a:tc>
                  <a:txBody>
                    <a:bodyPr/>
                    <a:lstStyle/>
                    <a:p>
                      <a:pPr algn="ctr"/>
                      <a:r>
                        <a:rPr lang="fr-CA" sz="1600"/>
                        <a:t>30 $</a:t>
                      </a:r>
                    </a:p>
                  </a:txBody>
                  <a:tcPr/>
                </a:tc>
                <a:extLst>
                  <a:ext uri="{0D108BD9-81ED-4DB2-BD59-A6C34878D82A}">
                    <a16:rowId xmlns:a16="http://schemas.microsoft.com/office/drawing/2014/main" val="2557311339"/>
                  </a:ext>
                </a:extLst>
              </a:tr>
              <a:tr h="370840">
                <a:tc>
                  <a:txBody>
                    <a:bodyPr/>
                    <a:lstStyle/>
                    <a:p>
                      <a:r>
                        <a:rPr lang="fr-CA" sz="1600"/>
                        <a:t>Internet et câble</a:t>
                      </a:r>
                    </a:p>
                  </a:txBody>
                  <a:tcPr/>
                </a:tc>
                <a:tc>
                  <a:txBody>
                    <a:bodyPr/>
                    <a:lstStyle/>
                    <a:p>
                      <a:pPr algn="ctr"/>
                      <a:r>
                        <a:rPr lang="fr-CA" sz="1600"/>
                        <a:t>Comme prévu</a:t>
                      </a:r>
                    </a:p>
                  </a:txBody>
                  <a:tcPr/>
                </a:tc>
                <a:extLst>
                  <a:ext uri="{0D108BD9-81ED-4DB2-BD59-A6C34878D82A}">
                    <a16:rowId xmlns:a16="http://schemas.microsoft.com/office/drawing/2014/main" val="2875030940"/>
                  </a:ext>
                </a:extLst>
              </a:tr>
              <a:tr h="370840">
                <a:tc>
                  <a:txBody>
                    <a:bodyPr/>
                    <a:lstStyle/>
                    <a:p>
                      <a:r>
                        <a:rPr lang="fr-CA" sz="1600"/>
                        <a:t>Forfait de téléphone</a:t>
                      </a:r>
                    </a:p>
                  </a:txBody>
                  <a:tcPr/>
                </a:tc>
                <a:tc>
                  <a:txBody>
                    <a:bodyPr/>
                    <a:lstStyle/>
                    <a:p>
                      <a:pPr algn="ctr"/>
                      <a:r>
                        <a:rPr lang="fr-CA" sz="1600"/>
                        <a:t>Comme prévu</a:t>
                      </a:r>
                    </a:p>
                  </a:txBody>
                  <a:tcPr/>
                </a:tc>
                <a:extLst>
                  <a:ext uri="{0D108BD9-81ED-4DB2-BD59-A6C34878D82A}">
                    <a16:rowId xmlns:a16="http://schemas.microsoft.com/office/drawing/2014/main" val="1079585952"/>
                  </a:ext>
                </a:extLst>
              </a:tr>
              <a:tr h="370840">
                <a:tc>
                  <a:txBody>
                    <a:bodyPr/>
                    <a:lstStyle/>
                    <a:p>
                      <a:r>
                        <a:rPr lang="fr-CA" sz="1600"/>
                        <a:t>Nourriture</a:t>
                      </a:r>
                    </a:p>
                  </a:txBody>
                  <a:tcPr/>
                </a:tc>
                <a:tc>
                  <a:txBody>
                    <a:bodyPr/>
                    <a:lstStyle/>
                    <a:p>
                      <a:pPr algn="ctr"/>
                      <a:r>
                        <a:rPr lang="fr-CA" sz="1600"/>
                        <a:t>Comme prévu</a:t>
                      </a:r>
                    </a:p>
                  </a:txBody>
                  <a:tcPr/>
                </a:tc>
                <a:extLst>
                  <a:ext uri="{0D108BD9-81ED-4DB2-BD59-A6C34878D82A}">
                    <a16:rowId xmlns:a16="http://schemas.microsoft.com/office/drawing/2014/main" val="829520389"/>
                  </a:ext>
                </a:extLst>
              </a:tr>
              <a:tr h="370840">
                <a:tc>
                  <a:txBody>
                    <a:bodyPr/>
                    <a:lstStyle/>
                    <a:p>
                      <a:r>
                        <a:rPr lang="fr-CA" sz="1600"/>
                        <a:t>Vêtements</a:t>
                      </a:r>
                    </a:p>
                  </a:txBody>
                  <a:tcPr/>
                </a:tc>
                <a:tc>
                  <a:txBody>
                    <a:bodyPr/>
                    <a:lstStyle/>
                    <a:p>
                      <a:pPr algn="ctr"/>
                      <a:r>
                        <a:rPr lang="fr-CA" sz="1600"/>
                        <a:t>Comme prévu</a:t>
                      </a:r>
                    </a:p>
                  </a:txBody>
                  <a:tcPr/>
                </a:tc>
                <a:extLst>
                  <a:ext uri="{0D108BD9-81ED-4DB2-BD59-A6C34878D82A}">
                    <a16:rowId xmlns:a16="http://schemas.microsoft.com/office/drawing/2014/main" val="176354617"/>
                  </a:ext>
                </a:extLst>
              </a:tr>
              <a:tr h="370840">
                <a:tc>
                  <a:txBody>
                    <a:bodyPr/>
                    <a:lstStyle/>
                    <a:p>
                      <a:r>
                        <a:rPr lang="fr-CA" sz="1600"/>
                        <a:t>Divertissement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600"/>
                        <a:t>Comme prévu</a:t>
                      </a:r>
                    </a:p>
                  </a:txBody>
                  <a:tcPr/>
                </a:tc>
                <a:extLst>
                  <a:ext uri="{0D108BD9-81ED-4DB2-BD59-A6C34878D82A}">
                    <a16:rowId xmlns:a16="http://schemas.microsoft.com/office/drawing/2014/main" val="1012874744"/>
                  </a:ext>
                </a:extLst>
              </a:tr>
              <a:tr h="370840">
                <a:tc>
                  <a:txBody>
                    <a:bodyPr/>
                    <a:lstStyle/>
                    <a:p>
                      <a:r>
                        <a:rPr lang="fr-CA" sz="1600"/>
                        <a:t>Transports</a:t>
                      </a:r>
                    </a:p>
                  </a:txBody>
                  <a:tcPr/>
                </a:tc>
                <a:tc>
                  <a:txBody>
                    <a:bodyPr/>
                    <a:lstStyle/>
                    <a:p>
                      <a:pPr algn="ctr"/>
                      <a:r>
                        <a:rPr lang="fr-CA" sz="1600"/>
                        <a:t>25 $</a:t>
                      </a:r>
                    </a:p>
                  </a:txBody>
                  <a:tcPr/>
                </a:tc>
                <a:extLst>
                  <a:ext uri="{0D108BD9-81ED-4DB2-BD59-A6C34878D82A}">
                    <a16:rowId xmlns:a16="http://schemas.microsoft.com/office/drawing/2014/main" val="2066808179"/>
                  </a:ext>
                </a:extLst>
              </a:tr>
              <a:tr h="370840">
                <a:tc>
                  <a:txBody>
                    <a:bodyPr/>
                    <a:lstStyle/>
                    <a:p>
                      <a:r>
                        <a:rPr lang="fr-CA" sz="1600"/>
                        <a:t>Effets personnels</a:t>
                      </a:r>
                    </a:p>
                  </a:txBody>
                  <a:tcPr/>
                </a:tc>
                <a:tc>
                  <a:txBody>
                    <a:bodyPr/>
                    <a:lstStyle/>
                    <a:p>
                      <a:pPr algn="ctr"/>
                      <a:r>
                        <a:rPr lang="fr-CA" sz="1600" dirty="0"/>
                        <a:t>40 $ </a:t>
                      </a:r>
                      <a:r>
                        <a:rPr lang="fr-CA" sz="1600" i="1" dirty="0"/>
                        <a:t>+ </a:t>
                      </a:r>
                      <a:r>
                        <a:rPr lang="fr-CA" sz="1400" i="1" dirty="0"/>
                        <a:t>achats après avoir vu des annonces dans Instagram</a:t>
                      </a:r>
                      <a:endParaRPr lang="fr-CA" sz="1600" i="1" dirty="0"/>
                    </a:p>
                  </a:txBody>
                  <a:tcPr/>
                </a:tc>
                <a:extLst>
                  <a:ext uri="{0D108BD9-81ED-4DB2-BD59-A6C34878D82A}">
                    <a16:rowId xmlns:a16="http://schemas.microsoft.com/office/drawing/2014/main" val="3832700811"/>
                  </a:ext>
                </a:extLst>
              </a:tr>
              <a:tr h="370840">
                <a:tc>
                  <a:txBody>
                    <a:bodyPr/>
                    <a:lstStyle/>
                    <a:p>
                      <a:r>
                        <a:rPr lang="fr-CA" sz="1600"/>
                        <a:t>Frais médicaux</a:t>
                      </a:r>
                    </a:p>
                  </a:txBody>
                  <a:tcPr/>
                </a:tc>
                <a:tc>
                  <a:txBody>
                    <a:bodyPr/>
                    <a:lstStyle/>
                    <a:p>
                      <a:pPr algn="ctr"/>
                      <a:r>
                        <a:rPr lang="fr-CA" sz="1600"/>
                        <a:t>30 $</a:t>
                      </a:r>
                    </a:p>
                  </a:txBody>
                  <a:tcPr/>
                </a:tc>
                <a:extLst>
                  <a:ext uri="{0D108BD9-81ED-4DB2-BD59-A6C34878D82A}">
                    <a16:rowId xmlns:a16="http://schemas.microsoft.com/office/drawing/2014/main" val="3879860971"/>
                  </a:ext>
                </a:extLst>
              </a:tr>
              <a:tr h="370840">
                <a:tc>
                  <a:txBody>
                    <a:bodyPr/>
                    <a:lstStyle/>
                    <a:p>
                      <a:r>
                        <a:rPr lang="fr-CA" sz="1600"/>
                        <a:t>Épargner</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600" dirty="0"/>
                        <a:t>Comme prévu</a:t>
                      </a:r>
                    </a:p>
                  </a:txBody>
                  <a:tcPr/>
                </a:tc>
                <a:extLst>
                  <a:ext uri="{0D108BD9-81ED-4DB2-BD59-A6C34878D82A}">
                    <a16:rowId xmlns:a16="http://schemas.microsoft.com/office/drawing/2014/main" val="3130462105"/>
                  </a:ext>
                </a:extLst>
              </a:tr>
            </a:tbl>
          </a:graphicData>
        </a:graphic>
      </p:graphicFrame>
    </p:spTree>
    <p:extLst>
      <p:ext uri="{BB962C8B-B14F-4D97-AF65-F5344CB8AC3E}">
        <p14:creationId xmlns:p14="http://schemas.microsoft.com/office/powerpoint/2010/main" val="1202586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 Budgétiser comme un adulte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400"/>
              </a:lnSpc>
              <a:buNone/>
            </a:pPr>
            <a:r>
              <a:rPr lang="fr-CA"/>
              <a:t>Votre avatar ne vit plus chez ses parents. Vous devez l’aider à dresser son budget mensuel. On peut facilement s’endetter lorsqu’on ne paye pas ses factures ou qu’on n’a pas de bonnes habitudes de gestion budgétaire. </a:t>
            </a:r>
          </a:p>
          <a:p>
            <a:pPr marL="0" indent="0" eaLnBrk="1" hangingPunct="1">
              <a:lnSpc>
                <a:spcPts val="2400"/>
              </a:lnSpc>
              <a:buNone/>
            </a:pPr>
            <a:endParaRPr lang="en-US" altLang="en-US" dirty="0"/>
          </a:p>
          <a:p>
            <a:pPr marL="0" indent="0" eaLnBrk="1" hangingPunct="1">
              <a:lnSpc>
                <a:spcPts val="2140"/>
              </a:lnSpc>
              <a:buNone/>
            </a:pPr>
            <a:r>
              <a:rPr lang="fr-CA"/>
              <a:t>Dans cette activité, votre avatar et vous :</a:t>
            </a:r>
          </a:p>
          <a:p>
            <a:pPr eaLnBrk="1" hangingPunct="1">
              <a:lnSpc>
                <a:spcPts val="2140"/>
              </a:lnSpc>
            </a:pPr>
            <a:r>
              <a:rPr lang="fr-CA"/>
              <a:t>payerez des factures et prendrez des décisions financières pour les deux prochaines années;</a:t>
            </a:r>
          </a:p>
          <a:p>
            <a:pPr eaLnBrk="1" hangingPunct="1">
              <a:lnSpc>
                <a:spcPts val="2140"/>
              </a:lnSpc>
            </a:pPr>
            <a:r>
              <a:rPr lang="fr-CA"/>
              <a:t>vous fixerez un objectif financier et l’atteindrez d’ici deux ans (reportez-vous à la diapositive 6);</a:t>
            </a:r>
          </a:p>
          <a:p>
            <a:pPr eaLnBrk="1" hangingPunct="1">
              <a:lnSpc>
                <a:spcPts val="2140"/>
              </a:lnSpc>
            </a:pPr>
            <a:r>
              <a:rPr lang="fr-CA"/>
              <a:t>n’aurez pas de dettes dans deux ans.</a:t>
            </a:r>
          </a:p>
          <a:p>
            <a:pPr eaLnBrk="1" hangingPunct="1"/>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74511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600" dirty="0">
                <a:solidFill>
                  <a:srgbClr val="005954"/>
                </a:solidFill>
                <a:latin typeface="Open Sans" panose="020B0606030504020204" pitchFamily="34" charset="0"/>
              </a:rPr>
              <a:t>Sommaire mensuel : 1</a:t>
            </a:r>
            <a:r>
              <a:rPr lang="fr-CA" sz="3600" baseline="30000" dirty="0">
                <a:solidFill>
                  <a:srgbClr val="005954"/>
                </a:solidFill>
                <a:latin typeface="Open Sans" panose="020B0606030504020204" pitchFamily="34" charset="0"/>
              </a:rPr>
              <a:t>re</a:t>
            </a:r>
            <a:r>
              <a:rPr lang="fr-CA" sz="3600" dirty="0">
                <a:solidFill>
                  <a:srgbClr val="005954"/>
                </a:solidFill>
                <a:latin typeface="Open Sans" panose="020B0606030504020204" pitchFamily="34" charset="0"/>
              </a:rPr>
              <a:t> année, avril</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b="1"/>
              <a:t>Calculez la différence mensuelle pour le mois d’avril.</a:t>
            </a:r>
          </a:p>
          <a:p>
            <a:pPr marL="0" indent="0" eaLnBrk="1" hangingPunct="1">
              <a:lnSpc>
                <a:spcPts val="2160"/>
              </a:lnSpc>
              <a:buNone/>
            </a:pPr>
            <a:endParaRPr lang="en-US" altLang="en-US" dirty="0"/>
          </a:p>
          <a:p>
            <a:pPr marL="0" indent="0" eaLnBrk="1" hangingPunct="1">
              <a:lnSpc>
                <a:spcPts val="2160"/>
              </a:lnSpc>
              <a:buNone/>
            </a:pPr>
            <a:r>
              <a:rPr lang="fr-CA"/>
              <a:t>Inscrivez la différence mensuelle et l’épargne réelle au mois d’avril dans le plan financier.</a:t>
            </a:r>
          </a:p>
          <a:p>
            <a:pPr marL="0" indent="0" eaLnBrk="1" hangingPunct="1">
              <a:lnSpc>
                <a:spcPts val="2160"/>
              </a:lnSpc>
              <a:buNone/>
            </a:pPr>
            <a:endParaRPr lang="en-US" altLang="en-US" dirty="0"/>
          </a:p>
          <a:p>
            <a:pPr marL="0" indent="0" eaLnBrk="1" hangingPunct="1">
              <a:lnSpc>
                <a:spcPts val="2160"/>
              </a:lnSpc>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8" name="Picture 7" descr="Graphical user interface, text, application, chat or text message&#10;&#10;Description automatically generated">
            <a:extLst>
              <a:ext uri="{FF2B5EF4-FFF2-40B4-BE49-F238E27FC236}">
                <a16:creationId xmlns:a16="http://schemas.microsoft.com/office/drawing/2014/main" id="{1B7E55CD-5757-477A-9F04-E9507FD1FFAF}"/>
              </a:ext>
            </a:extLst>
          </p:cNvPr>
          <p:cNvPicPr>
            <a:picLocks noChangeAspect="1"/>
          </p:cNvPicPr>
          <p:nvPr/>
        </p:nvPicPr>
        <p:blipFill rotWithShape="1">
          <a:blip r:embed="rId2"/>
          <a:srcRect l="50169" b="81104"/>
          <a:stretch/>
        </p:blipFill>
        <p:spPr>
          <a:xfrm>
            <a:off x="2555776" y="3265716"/>
            <a:ext cx="1584176" cy="298915"/>
          </a:xfrm>
          <a:prstGeom prst="rect">
            <a:avLst/>
          </a:prstGeom>
        </p:spPr>
      </p:pic>
      <p:pic>
        <p:nvPicPr>
          <p:cNvPr id="9" name="Picture 8">
            <a:extLst>
              <a:ext uri="{FF2B5EF4-FFF2-40B4-BE49-F238E27FC236}">
                <a16:creationId xmlns:a16="http://schemas.microsoft.com/office/drawing/2014/main" id="{F453719D-9468-460A-A374-F00F66959D86}"/>
              </a:ext>
            </a:extLst>
          </p:cNvPr>
          <p:cNvPicPr>
            <a:picLocks noChangeAspect="1"/>
          </p:cNvPicPr>
          <p:nvPr/>
        </p:nvPicPr>
        <p:blipFill rotWithShape="1">
          <a:blip r:embed="rId3"/>
          <a:srcRect r="51070"/>
          <a:stretch/>
        </p:blipFill>
        <p:spPr>
          <a:xfrm>
            <a:off x="4015671" y="4318988"/>
            <a:ext cx="1499545" cy="947436"/>
          </a:xfrm>
          <a:prstGeom prst="rect">
            <a:avLst/>
          </a:prstGeom>
        </p:spPr>
      </p:pic>
      <p:pic>
        <p:nvPicPr>
          <p:cNvPr id="11" name="Picture 10" descr="Chart, funnel chart&#10;&#10;Description automatically generated with medium confidence">
            <a:extLst>
              <a:ext uri="{FF2B5EF4-FFF2-40B4-BE49-F238E27FC236}">
                <a16:creationId xmlns:a16="http://schemas.microsoft.com/office/drawing/2014/main" id="{6D8B66AF-5EED-4089-B34F-2364D259A6AB}"/>
              </a:ext>
            </a:extLst>
          </p:cNvPr>
          <p:cNvPicPr>
            <a:picLocks noChangeAspect="1"/>
          </p:cNvPicPr>
          <p:nvPr/>
        </p:nvPicPr>
        <p:blipFill>
          <a:blip r:embed="rId4"/>
          <a:stretch>
            <a:fillRect/>
          </a:stretch>
        </p:blipFill>
        <p:spPr>
          <a:xfrm>
            <a:off x="4030157" y="2859040"/>
            <a:ext cx="1499545" cy="1421849"/>
          </a:xfrm>
          <a:prstGeom prst="rect">
            <a:avLst/>
          </a:prstGeom>
        </p:spPr>
      </p:pic>
    </p:spTree>
    <p:extLst>
      <p:ext uri="{BB962C8B-B14F-4D97-AF65-F5344CB8AC3E}">
        <p14:creationId xmlns:p14="http://schemas.microsoft.com/office/powerpoint/2010/main" val="2370178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600" dirty="0">
                <a:solidFill>
                  <a:srgbClr val="005954"/>
                </a:solidFill>
                <a:latin typeface="Open Sans" panose="020B0606030504020204" pitchFamily="34" charset="0"/>
              </a:rPr>
              <a:t>Sommaire mensuel : 1</a:t>
            </a:r>
            <a:r>
              <a:rPr lang="fr-CA" sz="3600" baseline="30000" dirty="0">
                <a:solidFill>
                  <a:srgbClr val="005954"/>
                </a:solidFill>
                <a:latin typeface="Open Sans" panose="020B0606030504020204" pitchFamily="34" charset="0"/>
              </a:rPr>
              <a:t>re</a:t>
            </a:r>
            <a:r>
              <a:rPr lang="fr-CA" sz="3600" dirty="0">
                <a:solidFill>
                  <a:srgbClr val="005954"/>
                </a:solidFill>
                <a:latin typeface="Open Sans" panose="020B0606030504020204" pitchFamily="34" charset="0"/>
              </a:rPr>
              <a:t> année, mai</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a:t>Si tu as acheté quelque chose après avoir vu des annonces dans Instagram, ajoute le coût à tes dépenses en mai. Recalculez la différence mensuelle et inscrivez-la pour le mois de mai de la première année.</a:t>
            </a:r>
          </a:p>
          <a:p>
            <a:pPr marL="0" indent="0" eaLnBrk="1" hangingPunct="1">
              <a:lnSpc>
                <a:spcPts val="2160"/>
              </a:lnSpc>
              <a:buNone/>
            </a:pPr>
            <a:r>
              <a:rPr lang="fr-CA"/>
              <a:t>Si vous </a:t>
            </a:r>
            <a:r>
              <a:rPr lang="fr-CA" b="1">
                <a:solidFill>
                  <a:srgbClr val="EA7123"/>
                </a:solidFill>
              </a:rPr>
              <a:t>n’avez rien</a:t>
            </a:r>
            <a:r>
              <a:rPr lang="fr-CA">
                <a:solidFill>
                  <a:srgbClr val="EA7123"/>
                </a:solidFill>
              </a:rPr>
              <a:t> </a:t>
            </a:r>
            <a:r>
              <a:rPr lang="fr-CA"/>
              <a:t>acheté, inscrivez la même différence mensuelle qu’en avril.</a:t>
            </a:r>
          </a:p>
          <a:p>
            <a:pPr marL="0" indent="0" eaLnBrk="1" hangingPunct="1">
              <a:lnSpc>
                <a:spcPts val="2160"/>
              </a:lnSpc>
              <a:buNone/>
            </a:pPr>
            <a:r>
              <a:rPr lang="fr-CA"/>
              <a:t>Inscrivez votre épargne réelle.</a:t>
            </a:r>
          </a:p>
          <a:p>
            <a:pPr marL="0" indent="0" eaLnBrk="1" hangingPunct="1">
              <a:lnSpc>
                <a:spcPts val="2160"/>
              </a:lnSpc>
              <a:buNone/>
            </a:pPr>
            <a:endParaRPr lang="en-US" altLang="en-US" dirty="0"/>
          </a:p>
          <a:p>
            <a:pPr marL="0" indent="0" eaLnBrk="1" hangingPunct="1">
              <a:lnSpc>
                <a:spcPts val="2160"/>
              </a:lnSpc>
              <a:buNone/>
            </a:pPr>
            <a:endParaRPr lang="en-US" altLang="en-US" dirty="0"/>
          </a:p>
          <a:p>
            <a:pPr marL="0" indent="0" eaLnBrk="1" hangingPunct="1">
              <a:lnSpc>
                <a:spcPts val="2160"/>
              </a:lnSpc>
              <a:buNone/>
            </a:pPr>
            <a:endParaRPr lang="en-US" altLang="en-US" dirty="0"/>
          </a:p>
          <a:p>
            <a:pPr marL="0" indent="0" eaLnBrk="1" hangingPunct="1">
              <a:lnSpc>
                <a:spcPts val="2160"/>
              </a:lnSpc>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6" name="Picture 5">
            <a:extLst>
              <a:ext uri="{FF2B5EF4-FFF2-40B4-BE49-F238E27FC236}">
                <a16:creationId xmlns:a16="http://schemas.microsoft.com/office/drawing/2014/main" id="{710839EB-715D-4130-AC73-57F793501A12}"/>
              </a:ext>
            </a:extLst>
          </p:cNvPr>
          <p:cNvPicPr>
            <a:picLocks noChangeAspect="1"/>
          </p:cNvPicPr>
          <p:nvPr/>
        </p:nvPicPr>
        <p:blipFill rotWithShape="1">
          <a:blip r:embed="rId2"/>
          <a:srcRect l="47951" r="2886"/>
          <a:stretch/>
        </p:blipFill>
        <p:spPr>
          <a:xfrm>
            <a:off x="3814133" y="3248215"/>
            <a:ext cx="1728192" cy="1476581"/>
          </a:xfrm>
          <a:prstGeom prst="rect">
            <a:avLst/>
          </a:prstGeom>
        </p:spPr>
      </p:pic>
      <p:pic>
        <p:nvPicPr>
          <p:cNvPr id="10" name="Picture 9">
            <a:extLst>
              <a:ext uri="{FF2B5EF4-FFF2-40B4-BE49-F238E27FC236}">
                <a16:creationId xmlns:a16="http://schemas.microsoft.com/office/drawing/2014/main" id="{4D7B295A-4539-4D94-9092-F5ADFE136A99}"/>
              </a:ext>
            </a:extLst>
          </p:cNvPr>
          <p:cNvPicPr>
            <a:picLocks noChangeAspect="1"/>
          </p:cNvPicPr>
          <p:nvPr/>
        </p:nvPicPr>
        <p:blipFill>
          <a:blip r:embed="rId3"/>
          <a:stretch>
            <a:fillRect/>
          </a:stretch>
        </p:blipFill>
        <p:spPr>
          <a:xfrm>
            <a:off x="2483768" y="3789040"/>
            <a:ext cx="1143160" cy="323895"/>
          </a:xfrm>
          <a:prstGeom prst="rect">
            <a:avLst/>
          </a:prstGeom>
        </p:spPr>
      </p:pic>
      <p:pic>
        <p:nvPicPr>
          <p:cNvPr id="3" name="Picture 2">
            <a:extLst>
              <a:ext uri="{FF2B5EF4-FFF2-40B4-BE49-F238E27FC236}">
                <a16:creationId xmlns:a16="http://schemas.microsoft.com/office/drawing/2014/main" id="{515CA6D9-B8B4-4DC3-80C1-FA03018C1056}"/>
              </a:ext>
            </a:extLst>
          </p:cNvPr>
          <p:cNvPicPr>
            <a:picLocks noChangeAspect="1"/>
          </p:cNvPicPr>
          <p:nvPr/>
        </p:nvPicPr>
        <p:blipFill rotWithShape="1">
          <a:blip r:embed="rId4"/>
          <a:srcRect l="47962"/>
          <a:stretch/>
        </p:blipFill>
        <p:spPr>
          <a:xfrm>
            <a:off x="3814133" y="4785373"/>
            <a:ext cx="1837987" cy="1091899"/>
          </a:xfrm>
          <a:prstGeom prst="rect">
            <a:avLst/>
          </a:prstGeom>
        </p:spPr>
      </p:pic>
    </p:spTree>
    <p:extLst>
      <p:ext uri="{BB962C8B-B14F-4D97-AF65-F5344CB8AC3E}">
        <p14:creationId xmlns:p14="http://schemas.microsoft.com/office/powerpoint/2010/main" val="1078937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dirty="0">
                <a:solidFill>
                  <a:srgbClr val="005954"/>
                </a:solidFill>
                <a:latin typeface="Open Sans" panose="020B0606030504020204" pitchFamily="34" charset="0"/>
              </a:rPr>
              <a:t>Questions de réflexion</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dirty="0"/>
              <a:t>Prenons le temps de réfléchir à ce que nous avons appris depuis le début de la leçon.</a:t>
            </a:r>
          </a:p>
          <a:p>
            <a:pPr eaLnBrk="1" hangingPunct="1">
              <a:lnSpc>
                <a:spcPts val="2160"/>
              </a:lnSpc>
              <a:buFont typeface="+mj-lt"/>
              <a:buAutoNum type="arabicPeriod"/>
            </a:pPr>
            <a:r>
              <a:rPr lang="fr-CA" dirty="0"/>
              <a:t>Avez-vous fait des compromis sur certaines dépenses discrétionnaires? Pourquoi?</a:t>
            </a:r>
          </a:p>
          <a:p>
            <a:pPr eaLnBrk="1" hangingPunct="1">
              <a:lnSpc>
                <a:spcPts val="2160"/>
              </a:lnSpc>
              <a:buFont typeface="+mj-lt"/>
              <a:buAutoNum type="arabicPeriod"/>
            </a:pPr>
            <a:r>
              <a:rPr lang="fr-CA" dirty="0"/>
              <a:t>Pensez-vous qu’il est facile de faire des compromis dans la vraie vie? Avez-vous choisi une connexion Internet moins rapide ou moins de données, par exemple?</a:t>
            </a:r>
          </a:p>
          <a:p>
            <a:pPr eaLnBrk="1" hangingPunct="1">
              <a:lnSpc>
                <a:spcPts val="2160"/>
              </a:lnSpc>
              <a:buFont typeface="+mj-lt"/>
              <a:buAutoNum type="arabicPeriod"/>
            </a:pPr>
            <a:r>
              <a:rPr lang="fr-CA" dirty="0"/>
              <a:t>Selon vous, faut-il faire des compromis dans la vraie vie? Pourquoi?</a:t>
            </a:r>
          </a:p>
          <a:p>
            <a:pPr eaLnBrk="1" hangingPunct="1">
              <a:lnSpc>
                <a:spcPts val="2160"/>
              </a:lnSpc>
              <a:buFont typeface="+mj-lt"/>
              <a:buAutoNum type="arabicPeriod"/>
            </a:pPr>
            <a:r>
              <a:rPr lang="fr-CA" dirty="0"/>
              <a:t>Pensez-vous que la publicité, les offres spéciales et les promotions peuvent nuire à l’atteinte de nos objectifs financiers? Pourquoi? </a:t>
            </a:r>
          </a:p>
          <a:p>
            <a:pPr eaLnBrk="1" hangingPunct="1">
              <a:lnSpc>
                <a:spcPts val="2160"/>
              </a:lnSpc>
              <a:buFont typeface="+mj-lt"/>
              <a:buAutoNum type="arabicPeriod"/>
            </a:pPr>
            <a:r>
              <a:rPr lang="fr-CA" dirty="0"/>
              <a:t>Que pouvons-nous faire pour réduire ce genre d’obstacle et nous concentrer sur nos objectifs financiers?</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5206473B-C967-4C00-978E-CC2D2EDDC978}"/>
              </a:ext>
            </a:extLst>
          </p:cNvPr>
          <p:cNvPicPr>
            <a:picLocks noChangeAspect="1"/>
          </p:cNvPicPr>
          <p:nvPr/>
        </p:nvPicPr>
        <p:blipFill rotWithShape="1">
          <a:blip r:embed="rId2"/>
          <a:srcRect r="1816" b="434"/>
          <a:stretch/>
        </p:blipFill>
        <p:spPr>
          <a:xfrm>
            <a:off x="7452320" y="81316"/>
            <a:ext cx="1339571" cy="1320546"/>
          </a:xfrm>
          <a:prstGeom prst="rect">
            <a:avLst/>
          </a:prstGeom>
        </p:spPr>
      </p:pic>
    </p:spTree>
    <p:extLst>
      <p:ext uri="{BB962C8B-B14F-4D97-AF65-F5344CB8AC3E}">
        <p14:creationId xmlns:p14="http://schemas.microsoft.com/office/powerpoint/2010/main" val="3766521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Deuxième cas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dirty="0"/>
              <a:t>Une occasion intéressante se présente à votre avatar :</a:t>
            </a:r>
          </a:p>
          <a:p>
            <a:pPr marL="0" indent="0" eaLnBrk="1" hangingPunct="1">
              <a:lnSpc>
                <a:spcPts val="2160"/>
              </a:lnSpc>
              <a:buNone/>
            </a:pPr>
            <a:r>
              <a:rPr lang="fr-CA" dirty="0"/>
              <a:t>1) Vous avez la possibilité d’</a:t>
            </a:r>
            <a:r>
              <a:rPr lang="fr-CA" b="1" dirty="0"/>
              <a:t>emprunter</a:t>
            </a:r>
            <a:r>
              <a:rPr lang="fr-CA" dirty="0"/>
              <a:t> de l’argent et d’atteindre votre objectif financier dès maintenant; </a:t>
            </a:r>
            <a:r>
              <a:rPr lang="fr-CA" b="1" dirty="0">
                <a:solidFill>
                  <a:srgbClr val="005954"/>
                </a:solidFill>
              </a:rPr>
              <a:t>OU</a:t>
            </a:r>
          </a:p>
          <a:p>
            <a:pPr marL="0" indent="0" eaLnBrk="1" hangingPunct="1">
              <a:lnSpc>
                <a:spcPts val="2160"/>
              </a:lnSpc>
              <a:buNone/>
            </a:pPr>
            <a:r>
              <a:rPr lang="fr-CA" dirty="0"/>
              <a:t>2) Vous pouvez </a:t>
            </a:r>
            <a:r>
              <a:rPr lang="fr-CA" b="1" dirty="0"/>
              <a:t>placer</a:t>
            </a:r>
            <a:r>
              <a:rPr lang="fr-CA" dirty="0"/>
              <a:t> votre argent et atteindre votre objectif financier plus tard.</a:t>
            </a:r>
            <a:endParaRPr lang="en-US" altLang="en-US" dirty="0"/>
          </a:p>
          <a:p>
            <a:pPr marL="0" indent="0" eaLnBrk="1" hangingPunct="1">
              <a:lnSpc>
                <a:spcPts val="2160"/>
              </a:lnSpc>
              <a:buNone/>
            </a:pPr>
            <a:r>
              <a:rPr lang="fr-CA" dirty="0"/>
              <a:t>Pour faire un choix éclairé, nous avons besoin d’en savoir plus à propos des prêts et des placements, et de leurs avantages et inconvénients. </a:t>
            </a:r>
          </a:p>
          <a:p>
            <a:pPr marL="0" indent="0" eaLnBrk="1" hangingPunct="1">
              <a:lnSpc>
                <a:spcPts val="2160"/>
              </a:lnSpc>
              <a:buNone/>
            </a:pPr>
            <a:r>
              <a:rPr lang="fr-CA" b="1" dirty="0"/>
              <a:t>Regarder la vidéo : </a:t>
            </a:r>
            <a:r>
              <a:rPr lang="fr-CA" dirty="0"/>
              <a:t>L’intérêt sur les prêts et les placements</a:t>
            </a:r>
            <a:br>
              <a:rPr lang="fr-CA" dirty="0"/>
            </a:br>
            <a:r>
              <a:rPr lang="fr-CA" dirty="0">
                <a:hlinkClick r:id="rId2"/>
              </a:rPr>
              <a:t>https://www.youtube.com/watch?v=Mk2kk_5fWBU</a:t>
            </a:r>
            <a:endParaRPr lang="fr-CA" dirty="0"/>
          </a:p>
          <a:p>
            <a:pPr marL="0" indent="0" eaLnBrk="1" hangingPunct="1">
              <a:lnSpc>
                <a:spcPts val="2160"/>
              </a:lnSpc>
              <a:buNone/>
            </a:pPr>
            <a:endParaRPr lang="fr-CA"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6" name="Picture 5">
            <a:extLst>
              <a:ext uri="{FF2B5EF4-FFF2-40B4-BE49-F238E27FC236}">
                <a16:creationId xmlns:a16="http://schemas.microsoft.com/office/drawing/2014/main" id="{75A6506D-7C1E-46DD-ACAC-00BD80629355}"/>
              </a:ext>
            </a:extLst>
          </p:cNvPr>
          <p:cNvPicPr>
            <a:picLocks noChangeAspect="1"/>
          </p:cNvPicPr>
          <p:nvPr/>
        </p:nvPicPr>
        <p:blipFill rotWithShape="1">
          <a:blip r:embed="rId3"/>
          <a:srcRect t="10773"/>
          <a:stretch/>
        </p:blipFill>
        <p:spPr>
          <a:xfrm>
            <a:off x="6516216" y="4189645"/>
            <a:ext cx="2024236" cy="1949987"/>
          </a:xfrm>
          <a:prstGeom prst="rect">
            <a:avLst/>
          </a:prstGeom>
        </p:spPr>
      </p:pic>
    </p:spTree>
    <p:extLst>
      <p:ext uri="{BB962C8B-B14F-4D97-AF65-F5344CB8AC3E}">
        <p14:creationId xmlns:p14="http://schemas.microsoft.com/office/powerpoint/2010/main" val="3435188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600" dirty="0">
                <a:solidFill>
                  <a:srgbClr val="005954"/>
                </a:solidFill>
                <a:latin typeface="Open Sans" panose="020B0606030504020204" pitchFamily="34" charset="0"/>
              </a:rPr>
              <a:t>Activité : Prêteur ou emprunteur?</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b="1"/>
              <a:t>Situation A</a:t>
            </a:r>
          </a:p>
          <a:p>
            <a:pPr marL="0" indent="0" eaLnBrk="1" hangingPunct="1">
              <a:lnSpc>
                <a:spcPts val="2160"/>
              </a:lnSpc>
              <a:buNone/>
            </a:pPr>
            <a:r>
              <a:rPr lang="fr-CA"/>
              <a:t>Liam prête 10 $ à Élina. </a:t>
            </a:r>
          </a:p>
          <a:p>
            <a:pPr marL="0" indent="0" eaLnBrk="1" hangingPunct="1">
              <a:lnSpc>
                <a:spcPts val="2160"/>
              </a:lnSpc>
              <a:buNone/>
            </a:pPr>
            <a:endParaRPr lang="en-US" altLang="en-US" dirty="0"/>
          </a:p>
          <a:p>
            <a:pPr marL="0" indent="0" eaLnBrk="1" hangingPunct="1">
              <a:lnSpc>
                <a:spcPts val="2160"/>
              </a:lnSpc>
              <a:buNone/>
            </a:pPr>
            <a:r>
              <a:rPr lang="fr-CA"/>
              <a:t>Questions :</a:t>
            </a:r>
          </a:p>
          <a:p>
            <a:pPr eaLnBrk="1" hangingPunct="1">
              <a:lnSpc>
                <a:spcPts val="2160"/>
              </a:lnSpc>
              <a:buFont typeface="+mj-lt"/>
              <a:buAutoNum type="arabicParenR"/>
            </a:pPr>
            <a:r>
              <a:rPr lang="fr-CA"/>
              <a:t>Qui est la prêteuse?</a:t>
            </a:r>
          </a:p>
          <a:p>
            <a:pPr eaLnBrk="1" hangingPunct="1">
              <a:lnSpc>
                <a:spcPts val="2160"/>
              </a:lnSpc>
              <a:buFont typeface="+mj-lt"/>
              <a:buAutoNum type="arabicParenR"/>
            </a:pPr>
            <a:r>
              <a:rPr lang="fr-CA"/>
              <a:t>Qui est l’emprunteuse?</a:t>
            </a:r>
          </a:p>
          <a:p>
            <a:pPr eaLnBrk="1" hangingPunct="1">
              <a:lnSpc>
                <a:spcPts val="2160"/>
              </a:lnSpc>
              <a:buFont typeface="+mj-lt"/>
              <a:buAutoNum type="arabicParenR"/>
            </a:pPr>
            <a:r>
              <a:rPr lang="fr-CA"/>
              <a:t>Qui paye de l’intérêt?</a:t>
            </a:r>
          </a:p>
          <a:p>
            <a:pPr eaLnBrk="1" hangingPunct="1">
              <a:lnSpc>
                <a:spcPts val="2160"/>
              </a:lnSpc>
              <a:buFont typeface="+mj-lt"/>
              <a:buAutoNum type="arabicParenR"/>
            </a:pPr>
            <a:r>
              <a:rPr lang="fr-CA"/>
              <a:t>Qui touche de l’intérêt?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99281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600" dirty="0">
                <a:solidFill>
                  <a:srgbClr val="005954"/>
                </a:solidFill>
                <a:latin typeface="Open Sans" panose="020B0606030504020204" pitchFamily="34" charset="0"/>
              </a:rPr>
              <a:t>Activité : Prêteur ou emprunteur?</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b="1"/>
              <a:t>Situation B</a:t>
            </a:r>
          </a:p>
          <a:p>
            <a:pPr marL="0" indent="0" eaLnBrk="1" hangingPunct="1">
              <a:lnSpc>
                <a:spcPts val="2160"/>
              </a:lnSpc>
              <a:buNone/>
            </a:pPr>
            <a:r>
              <a:rPr lang="fr-CA"/>
              <a:t>Danny emprunte 20 $ à David. </a:t>
            </a:r>
          </a:p>
          <a:p>
            <a:pPr marL="0" indent="0" eaLnBrk="1" hangingPunct="1">
              <a:lnSpc>
                <a:spcPts val="2160"/>
              </a:lnSpc>
              <a:buNone/>
            </a:pPr>
            <a:endParaRPr lang="en-US" altLang="en-US" dirty="0"/>
          </a:p>
          <a:p>
            <a:pPr marL="0" indent="0" eaLnBrk="1" hangingPunct="1">
              <a:lnSpc>
                <a:spcPts val="2160"/>
              </a:lnSpc>
              <a:buNone/>
            </a:pPr>
            <a:r>
              <a:rPr lang="fr-CA"/>
              <a:t>Questions :</a:t>
            </a:r>
          </a:p>
          <a:p>
            <a:pPr eaLnBrk="1" hangingPunct="1">
              <a:lnSpc>
                <a:spcPts val="2160"/>
              </a:lnSpc>
              <a:buFont typeface="+mj-lt"/>
              <a:buAutoNum type="arabicParenR"/>
            </a:pPr>
            <a:r>
              <a:rPr lang="fr-CA"/>
              <a:t>Qui est la prêteuse?</a:t>
            </a:r>
          </a:p>
          <a:p>
            <a:pPr eaLnBrk="1" hangingPunct="1">
              <a:lnSpc>
                <a:spcPts val="2160"/>
              </a:lnSpc>
              <a:buFont typeface="+mj-lt"/>
              <a:buAutoNum type="arabicParenR"/>
            </a:pPr>
            <a:r>
              <a:rPr lang="fr-CA"/>
              <a:t>Qui est l’emprunteuse?</a:t>
            </a:r>
          </a:p>
          <a:p>
            <a:pPr eaLnBrk="1" hangingPunct="1">
              <a:lnSpc>
                <a:spcPts val="2160"/>
              </a:lnSpc>
              <a:buFont typeface="+mj-lt"/>
              <a:buAutoNum type="arabicParenR"/>
            </a:pPr>
            <a:r>
              <a:rPr lang="fr-CA"/>
              <a:t>Qui paye de l’intérêt?</a:t>
            </a:r>
          </a:p>
          <a:p>
            <a:pPr eaLnBrk="1" hangingPunct="1">
              <a:lnSpc>
                <a:spcPts val="2160"/>
              </a:lnSpc>
              <a:buFont typeface="+mj-lt"/>
              <a:buAutoNum type="arabicParenR"/>
            </a:pPr>
            <a:r>
              <a:rPr lang="fr-CA"/>
              <a:t>Qui touche de l’intérêt?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14141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600" dirty="0">
                <a:solidFill>
                  <a:srgbClr val="005954"/>
                </a:solidFill>
                <a:latin typeface="Open Sans" panose="020B0606030504020204" pitchFamily="34" charset="0"/>
              </a:rPr>
              <a:t>Activité : Prêteur ou emprunteur?</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b="1"/>
              <a:t>Situation C</a:t>
            </a:r>
          </a:p>
          <a:p>
            <a:pPr marL="0" indent="0" eaLnBrk="1" hangingPunct="1">
              <a:lnSpc>
                <a:spcPts val="2160"/>
              </a:lnSpc>
              <a:buNone/>
            </a:pPr>
            <a:r>
              <a:rPr lang="fr-CA"/>
              <a:t>Amelia prête à Jasmine 15 $.</a:t>
            </a:r>
          </a:p>
          <a:p>
            <a:pPr marL="0" indent="0" eaLnBrk="1" hangingPunct="1">
              <a:lnSpc>
                <a:spcPts val="2160"/>
              </a:lnSpc>
              <a:buNone/>
            </a:pPr>
            <a:endParaRPr lang="en-US" altLang="en-US" dirty="0"/>
          </a:p>
          <a:p>
            <a:pPr marL="0" indent="0" eaLnBrk="1" hangingPunct="1">
              <a:lnSpc>
                <a:spcPts val="2160"/>
              </a:lnSpc>
              <a:buNone/>
            </a:pPr>
            <a:r>
              <a:rPr lang="fr-CA"/>
              <a:t>Questions :</a:t>
            </a:r>
          </a:p>
          <a:p>
            <a:pPr eaLnBrk="1" hangingPunct="1">
              <a:lnSpc>
                <a:spcPts val="2160"/>
              </a:lnSpc>
              <a:buFont typeface="+mj-lt"/>
              <a:buAutoNum type="arabicParenR"/>
            </a:pPr>
            <a:r>
              <a:rPr lang="fr-CA"/>
              <a:t>Qui est la prêteuse?</a:t>
            </a:r>
          </a:p>
          <a:p>
            <a:pPr eaLnBrk="1" hangingPunct="1">
              <a:lnSpc>
                <a:spcPts val="2160"/>
              </a:lnSpc>
              <a:buFont typeface="+mj-lt"/>
              <a:buAutoNum type="arabicParenR"/>
            </a:pPr>
            <a:r>
              <a:rPr lang="fr-CA"/>
              <a:t>Qui est l’emprunteuse?</a:t>
            </a:r>
          </a:p>
          <a:p>
            <a:pPr eaLnBrk="1" hangingPunct="1">
              <a:lnSpc>
                <a:spcPts val="2160"/>
              </a:lnSpc>
              <a:buFont typeface="+mj-lt"/>
              <a:buAutoNum type="arabicParenR"/>
            </a:pPr>
            <a:r>
              <a:rPr lang="fr-CA"/>
              <a:t>Qui paye de l’intérêt?</a:t>
            </a:r>
          </a:p>
          <a:p>
            <a:pPr eaLnBrk="1" hangingPunct="1">
              <a:lnSpc>
                <a:spcPts val="2160"/>
              </a:lnSpc>
              <a:buFont typeface="+mj-lt"/>
              <a:buAutoNum type="arabicParenR"/>
            </a:pPr>
            <a:r>
              <a:rPr lang="fr-CA"/>
              <a:t>Qui touche de l’intérêt?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6540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dirty="0">
                <a:solidFill>
                  <a:srgbClr val="005954"/>
                </a:solidFill>
                <a:latin typeface="Open Sans" panose="020B0606030504020204" pitchFamily="34" charset="0"/>
              </a:rPr>
              <a:t>Suite du deuxième cas…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sz="2000" b="1" dirty="0">
                <a:solidFill>
                  <a:srgbClr val="EA7123"/>
                </a:solidFill>
              </a:rPr>
              <a:t>En gros, vous avez le choix de </a:t>
            </a:r>
            <a:r>
              <a:rPr lang="fr-CA" sz="2000" b="1" i="1" dirty="0">
                <a:solidFill>
                  <a:srgbClr val="EA7123"/>
                </a:solidFill>
              </a:rPr>
              <a:t>gagner</a:t>
            </a:r>
            <a:r>
              <a:rPr lang="fr-CA" sz="2000" b="1" dirty="0">
                <a:solidFill>
                  <a:srgbClr val="EA7123"/>
                </a:solidFill>
              </a:rPr>
              <a:t> de l’intérêt ou d’en </a:t>
            </a:r>
            <a:r>
              <a:rPr lang="fr-CA" sz="2000" b="1" i="1" dirty="0">
                <a:solidFill>
                  <a:srgbClr val="EA7123"/>
                </a:solidFill>
              </a:rPr>
              <a:t>payer</a:t>
            </a:r>
            <a:r>
              <a:rPr lang="fr-CA" sz="2000" b="1" dirty="0">
                <a:solidFill>
                  <a:srgbClr val="EA7123"/>
                </a:solidFill>
              </a:rPr>
              <a:t>. </a:t>
            </a:r>
          </a:p>
          <a:p>
            <a:pPr marL="0" indent="0" eaLnBrk="1" hangingPunct="1">
              <a:lnSpc>
                <a:spcPts val="2160"/>
              </a:lnSpc>
              <a:buNone/>
            </a:pPr>
            <a:endParaRPr lang="en-US" altLang="en-US" dirty="0"/>
          </a:p>
          <a:p>
            <a:pPr marL="0" indent="0" eaLnBrk="1" hangingPunct="1">
              <a:lnSpc>
                <a:spcPts val="2160"/>
              </a:lnSpc>
              <a:buNone/>
            </a:pPr>
            <a:r>
              <a:rPr lang="fr-CA" dirty="0"/>
              <a:t>Voici quelques-uns des avantages et des inconvénients des prêts et des placements.</a:t>
            </a:r>
          </a:p>
          <a:p>
            <a:pPr marL="0" indent="0" eaLnBrk="1" hangingPunct="1">
              <a:lnSpc>
                <a:spcPts val="2160"/>
              </a:lnSpc>
              <a:buNone/>
            </a:pPr>
            <a:r>
              <a:rPr lang="fr-CA" b="1" dirty="0"/>
              <a:t>Regarder la vidéo : </a:t>
            </a:r>
            <a:r>
              <a:rPr lang="fr-CA" dirty="0"/>
              <a:t>Emprunter ou placer de l’argent – les avantages et les inconvénients</a:t>
            </a:r>
            <a:br>
              <a:rPr lang="fr-CA" dirty="0"/>
            </a:br>
            <a:r>
              <a:rPr lang="fr-CA" dirty="0">
                <a:hlinkClick r:id="rId2"/>
              </a:rPr>
              <a:t>https://www.youtube.com/watch?v=aOTDE2q-A5c</a:t>
            </a:r>
            <a:endParaRPr lang="fr-CA" dirty="0"/>
          </a:p>
          <a:p>
            <a:pPr marL="0" indent="0" eaLnBrk="1" hangingPunct="1">
              <a:lnSpc>
                <a:spcPts val="2160"/>
              </a:lnSpc>
              <a:buNone/>
            </a:pPr>
            <a:r>
              <a:rPr lang="fr-CA" dirty="0"/>
              <a:t>	</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3006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4339">
                                            <p:txEl>
                                              <p:pRg st="0" end="0"/>
                                            </p:txEl>
                                          </p:spTgt>
                                        </p:tgtEl>
                                      </p:cBhvr>
                                    </p:animEffect>
                                    <p:animScale>
                                      <p:cBhvr>
                                        <p:cTn id="7" dur="250" autoRev="1" fill="hold"/>
                                        <p:tgtEl>
                                          <p:spTgt spid="1433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82D0C8-2E37-4958-82DD-BF2F4EBF1331}"/>
              </a:ext>
            </a:extLst>
          </p:cNvPr>
          <p:cNvPicPr>
            <a:picLocks noChangeAspect="1"/>
          </p:cNvPicPr>
          <p:nvPr/>
        </p:nvPicPr>
        <p:blipFill>
          <a:blip r:embed="rId2"/>
          <a:stretch>
            <a:fillRect/>
          </a:stretch>
        </p:blipFill>
        <p:spPr>
          <a:xfrm>
            <a:off x="1337130" y="1772816"/>
            <a:ext cx="6469740" cy="2638497"/>
          </a:xfrm>
          <a:prstGeom prst="rect">
            <a:avLst/>
          </a:prstGeom>
        </p:spPr>
      </p:pic>
    </p:spTree>
    <p:extLst>
      <p:ext uri="{BB962C8B-B14F-4D97-AF65-F5344CB8AC3E}">
        <p14:creationId xmlns:p14="http://schemas.microsoft.com/office/powerpoint/2010/main" val="4228048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CE343C-727F-4D17-AF2F-99505D8154B0}"/>
              </a:ext>
            </a:extLst>
          </p:cNvPr>
          <p:cNvPicPr>
            <a:picLocks noChangeAspect="1"/>
          </p:cNvPicPr>
          <p:nvPr/>
        </p:nvPicPr>
        <p:blipFill rotWithShape="1">
          <a:blip r:embed="rId2"/>
          <a:srcRect t="10773"/>
          <a:stretch/>
        </p:blipFill>
        <p:spPr>
          <a:xfrm>
            <a:off x="6228184" y="4223035"/>
            <a:ext cx="2016224" cy="1942269"/>
          </a:xfrm>
          <a:prstGeom prst="rect">
            <a:avLst/>
          </a:prstGeom>
        </p:spPr>
      </p:pic>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600" dirty="0">
                <a:solidFill>
                  <a:srgbClr val="005954"/>
                </a:solidFill>
                <a:latin typeface="Open Sans" panose="020B0606030504020204" pitchFamily="34" charset="0"/>
              </a:rPr>
              <a:t>Emprunter ou placer son argent?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dirty="0"/>
              <a:t>Vous en savez maintenant assez à propos des prêts et des placements pour aider votre avatar :</a:t>
            </a:r>
          </a:p>
          <a:p>
            <a:pPr marL="0" indent="0" eaLnBrk="1" hangingPunct="1">
              <a:lnSpc>
                <a:spcPts val="2160"/>
              </a:lnSpc>
              <a:buNone/>
            </a:pPr>
            <a:r>
              <a:rPr lang="fr-CA" dirty="0"/>
              <a:t>1) à </a:t>
            </a:r>
            <a:r>
              <a:rPr lang="fr-CA" b="1" dirty="0"/>
              <a:t>emprunter</a:t>
            </a:r>
            <a:r>
              <a:rPr lang="fr-CA" dirty="0"/>
              <a:t> de l’argent et à atteindre son objectif financier dès maintenant; </a:t>
            </a:r>
            <a:r>
              <a:rPr lang="fr-CA" b="1" dirty="0">
                <a:solidFill>
                  <a:srgbClr val="005954"/>
                </a:solidFill>
              </a:rPr>
              <a:t>OU</a:t>
            </a:r>
          </a:p>
          <a:p>
            <a:pPr marL="0" indent="0" eaLnBrk="1" hangingPunct="1">
              <a:lnSpc>
                <a:spcPts val="2160"/>
              </a:lnSpc>
              <a:buNone/>
            </a:pPr>
            <a:r>
              <a:rPr lang="fr-CA" dirty="0"/>
              <a:t>2) à </a:t>
            </a:r>
            <a:r>
              <a:rPr lang="fr-CA" b="1" dirty="0"/>
              <a:t>placer</a:t>
            </a:r>
            <a:r>
              <a:rPr lang="fr-CA" dirty="0"/>
              <a:t> de l’argent et atteindre son objectif financier plus tard.</a:t>
            </a:r>
            <a:br>
              <a:rPr lang="fr-CA" dirty="0"/>
            </a:br>
            <a:endParaRPr lang="fr-CA" dirty="0"/>
          </a:p>
          <a:p>
            <a:pPr marL="0" indent="0" eaLnBrk="1" hangingPunct="1">
              <a:lnSpc>
                <a:spcPts val="2160"/>
              </a:lnSpc>
              <a:buNone/>
            </a:pPr>
            <a:r>
              <a:rPr lang="fr-CA" dirty="0"/>
              <a:t>Examinez attentivement les possibilités présentées aux diapositives 50 et 51. Choisissez l’option qui correspond le mieux à votre objectif financier. </a:t>
            </a:r>
            <a:r>
              <a:rPr lang="fr-CA" b="1" dirty="0"/>
              <a:t>Vous ne pouvez pas choisir plus d’une option.</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8" name="Speech Bubble: Oval 7">
            <a:extLst>
              <a:ext uri="{FF2B5EF4-FFF2-40B4-BE49-F238E27FC236}">
                <a16:creationId xmlns:a16="http://schemas.microsoft.com/office/drawing/2014/main" id="{8290FB7E-07E4-4FEF-ACFF-75509D9030A6}"/>
              </a:ext>
            </a:extLst>
          </p:cNvPr>
          <p:cNvSpPr/>
          <p:nvPr/>
        </p:nvSpPr>
        <p:spPr bwMode="auto">
          <a:xfrm>
            <a:off x="2915817" y="4436765"/>
            <a:ext cx="2880319" cy="1728539"/>
          </a:xfrm>
          <a:custGeom>
            <a:avLst/>
            <a:gdLst>
              <a:gd name="connsiteX0" fmla="*/ 3372047 w 2880319"/>
              <a:gd name="connsiteY0" fmla="*/ 639490 h 1728539"/>
              <a:gd name="connsiteX1" fmla="*/ 2880319 w 2880319"/>
              <a:gd name="connsiteY1" fmla="*/ 864685 h 1728539"/>
              <a:gd name="connsiteX2" fmla="*/ 1491328 w 2880319"/>
              <a:gd name="connsiteY2" fmla="*/ 1727994 h 1728539"/>
              <a:gd name="connsiteX3" fmla="*/ 27592 w 2880319"/>
              <a:gd name="connsiteY3" fmla="*/ 1032639 h 1728539"/>
              <a:gd name="connsiteX4" fmla="*/ 1285489 w 2880319"/>
              <a:gd name="connsiteY4" fmla="*/ 4999 h 1728539"/>
              <a:gd name="connsiteX5" fmla="*/ 2775713 w 2880319"/>
              <a:gd name="connsiteY5" fmla="*/ 540894 h 1728539"/>
              <a:gd name="connsiteX6" fmla="*/ 3372047 w 2880319"/>
              <a:gd name="connsiteY6" fmla="*/ 639490 h 17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0319" h="1728539" extrusionOk="0">
                <a:moveTo>
                  <a:pt x="3372047" y="639490"/>
                </a:moveTo>
                <a:cubicBezTo>
                  <a:pt x="3246921" y="674768"/>
                  <a:pt x="3092802" y="753578"/>
                  <a:pt x="2880319" y="864685"/>
                </a:cubicBezTo>
                <a:cubicBezTo>
                  <a:pt x="3045551" y="1362661"/>
                  <a:pt x="2225289" y="1536742"/>
                  <a:pt x="1491328" y="1727994"/>
                </a:cubicBezTo>
                <a:cubicBezTo>
                  <a:pt x="743807" y="1711537"/>
                  <a:pt x="129713" y="1521412"/>
                  <a:pt x="27592" y="1032639"/>
                </a:cubicBezTo>
                <a:cubicBezTo>
                  <a:pt x="-135762" y="642699"/>
                  <a:pt x="403902" y="-72172"/>
                  <a:pt x="1285489" y="4999"/>
                </a:cubicBezTo>
                <a:cubicBezTo>
                  <a:pt x="1933459" y="-63926"/>
                  <a:pt x="2465744" y="137149"/>
                  <a:pt x="2775713" y="540894"/>
                </a:cubicBezTo>
                <a:cubicBezTo>
                  <a:pt x="3071568" y="594225"/>
                  <a:pt x="3078485" y="606291"/>
                  <a:pt x="3372047" y="639490"/>
                </a:cubicBezTo>
                <a:close/>
              </a:path>
            </a:pathLst>
          </a:custGeom>
          <a:noFill/>
          <a:ln w="57150" cap="flat" cmpd="sng" algn="ctr">
            <a:solidFill>
              <a:srgbClr val="EA7123"/>
            </a:solidFill>
            <a:prstDash val="solid"/>
            <a:round/>
            <a:headEnd type="none" w="med" len="med"/>
            <a:tailEnd type="none" w="med" len="med"/>
            <a:extLst>
              <a:ext uri="{C807C97D-BFC1-408E-A445-0C87EB9F89A2}">
                <ask:lineSketchStyleProps xmlns:ask="http://schemas.microsoft.com/office/drawing/2018/sketchyshapes" sd="1219033472">
                  <a:prstGeom prst="wedgeEllipseCallout">
                    <a:avLst>
                      <a:gd name="adj1" fmla="val 67072"/>
                      <a:gd name="adj2" fmla="val -13004"/>
                    </a:avLst>
                  </a:prstGeom>
                  <ask:type>
                    <ask:lineSketchFreehand/>
                  </ask:type>
                </ask:lineSketchStyleProps>
              </a:ext>
            </a:extLs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9" name="Picture 8">
            <a:extLst>
              <a:ext uri="{FF2B5EF4-FFF2-40B4-BE49-F238E27FC236}">
                <a16:creationId xmlns:a16="http://schemas.microsoft.com/office/drawing/2014/main" id="{594323C1-1FBF-4F0B-9FAF-742C21F29799}"/>
              </a:ext>
            </a:extLst>
          </p:cNvPr>
          <p:cNvPicPr>
            <a:picLocks noChangeAspect="1"/>
          </p:cNvPicPr>
          <p:nvPr/>
        </p:nvPicPr>
        <p:blipFill>
          <a:blip r:embed="rId3"/>
          <a:stretch>
            <a:fillRect/>
          </a:stretch>
        </p:blipFill>
        <p:spPr>
          <a:xfrm>
            <a:off x="3275856" y="4787838"/>
            <a:ext cx="2160240" cy="1026392"/>
          </a:xfrm>
          <a:prstGeom prst="rect">
            <a:avLst/>
          </a:prstGeom>
        </p:spPr>
      </p:pic>
    </p:spTree>
    <p:extLst>
      <p:ext uri="{BB962C8B-B14F-4D97-AF65-F5344CB8AC3E}">
        <p14:creationId xmlns:p14="http://schemas.microsoft.com/office/powerpoint/2010/main" val="45588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Choisissez votre avatar…</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AFA485BD-58E2-4712-AD53-77378DE2C06E}"/>
              </a:ext>
            </a:extLst>
          </p:cNvPr>
          <p:cNvPicPr>
            <a:picLocks noChangeAspect="1"/>
          </p:cNvPicPr>
          <p:nvPr/>
        </p:nvPicPr>
        <p:blipFill>
          <a:blip r:embed="rId2"/>
          <a:stretch>
            <a:fillRect/>
          </a:stretch>
        </p:blipFill>
        <p:spPr>
          <a:xfrm>
            <a:off x="790809" y="1581438"/>
            <a:ext cx="1260142" cy="1919570"/>
          </a:xfrm>
          <a:prstGeom prst="rect">
            <a:avLst/>
          </a:prstGeom>
        </p:spPr>
      </p:pic>
      <p:sp>
        <p:nvSpPr>
          <p:cNvPr id="4" name="TextBox 3">
            <a:extLst>
              <a:ext uri="{FF2B5EF4-FFF2-40B4-BE49-F238E27FC236}">
                <a16:creationId xmlns:a16="http://schemas.microsoft.com/office/drawing/2014/main" id="{06DAC65E-D351-4F66-8ED9-BFA0AFE81E37}"/>
              </a:ext>
            </a:extLst>
          </p:cNvPr>
          <p:cNvSpPr txBox="1"/>
          <p:nvPr/>
        </p:nvSpPr>
        <p:spPr>
          <a:xfrm>
            <a:off x="899592" y="1203498"/>
            <a:ext cx="1440160" cy="400110"/>
          </a:xfrm>
          <a:prstGeom prst="rect">
            <a:avLst/>
          </a:prstGeom>
          <a:noFill/>
        </p:spPr>
        <p:txBody>
          <a:bodyPr wrap="square" rtlCol="0">
            <a:spAutoFit/>
          </a:bodyPr>
          <a:lstStyle/>
          <a:p>
            <a:r>
              <a:rPr lang="fr-CA" sz="2000" b="1">
                <a:latin typeface="Open Sans" panose="020B0606030504020204" pitchFamily="34" charset="0"/>
                <a:ea typeface="Open Sans" panose="020B0606030504020204" pitchFamily="34" charset="0"/>
                <a:cs typeface="Open Sans" panose="020B0606030504020204" pitchFamily="34" charset="0"/>
              </a:rPr>
              <a:t>Tanisha</a:t>
            </a:r>
          </a:p>
        </p:txBody>
      </p:sp>
      <p:pic>
        <p:nvPicPr>
          <p:cNvPr id="6" name="Picture 5">
            <a:extLst>
              <a:ext uri="{FF2B5EF4-FFF2-40B4-BE49-F238E27FC236}">
                <a16:creationId xmlns:a16="http://schemas.microsoft.com/office/drawing/2014/main" id="{2C5BE437-1CE0-4AD2-9F8A-E11AA5804094}"/>
              </a:ext>
            </a:extLst>
          </p:cNvPr>
          <p:cNvPicPr>
            <a:picLocks noChangeAspect="1"/>
          </p:cNvPicPr>
          <p:nvPr/>
        </p:nvPicPr>
        <p:blipFill>
          <a:blip r:embed="rId3"/>
          <a:stretch>
            <a:fillRect/>
          </a:stretch>
        </p:blipFill>
        <p:spPr>
          <a:xfrm>
            <a:off x="4427984" y="1509429"/>
            <a:ext cx="1924816" cy="1919571"/>
          </a:xfrm>
          <a:prstGeom prst="rect">
            <a:avLst/>
          </a:prstGeom>
        </p:spPr>
      </p:pic>
      <p:sp>
        <p:nvSpPr>
          <p:cNvPr id="10" name="TextBox 9">
            <a:extLst>
              <a:ext uri="{FF2B5EF4-FFF2-40B4-BE49-F238E27FC236}">
                <a16:creationId xmlns:a16="http://schemas.microsoft.com/office/drawing/2014/main" id="{4389BA77-4F45-458E-8313-B7E6FB4B9577}"/>
              </a:ext>
            </a:extLst>
          </p:cNvPr>
          <p:cNvSpPr txBox="1"/>
          <p:nvPr/>
        </p:nvSpPr>
        <p:spPr>
          <a:xfrm>
            <a:off x="4698447" y="1171560"/>
            <a:ext cx="1726603" cy="400110"/>
          </a:xfrm>
          <a:prstGeom prst="rect">
            <a:avLst/>
          </a:prstGeom>
          <a:noFill/>
        </p:spPr>
        <p:txBody>
          <a:bodyPr wrap="square" rtlCol="0">
            <a:spAutoFit/>
          </a:bodyPr>
          <a:lstStyle/>
          <a:p>
            <a:r>
              <a:rPr lang="fr-CA" sz="2000" b="1">
                <a:latin typeface="Open Sans" panose="020B0606030504020204" pitchFamily="34" charset="0"/>
                <a:ea typeface="Open Sans" panose="020B0606030504020204" pitchFamily="34" charset="0"/>
                <a:cs typeface="Open Sans" panose="020B0606030504020204" pitchFamily="34" charset="0"/>
              </a:rPr>
              <a:t>Hicham</a:t>
            </a:r>
          </a:p>
        </p:txBody>
      </p:sp>
      <p:sp>
        <p:nvSpPr>
          <p:cNvPr id="7" name="TextBox 6">
            <a:extLst>
              <a:ext uri="{FF2B5EF4-FFF2-40B4-BE49-F238E27FC236}">
                <a16:creationId xmlns:a16="http://schemas.microsoft.com/office/drawing/2014/main" id="{DFA97812-116D-4DF5-9EBB-2250FDABB2C1}"/>
              </a:ext>
            </a:extLst>
          </p:cNvPr>
          <p:cNvSpPr txBox="1"/>
          <p:nvPr/>
        </p:nvSpPr>
        <p:spPr>
          <a:xfrm>
            <a:off x="2390835" y="1685751"/>
            <a:ext cx="1964899" cy="1692771"/>
          </a:xfrm>
          <a:prstGeom prst="rect">
            <a:avLst/>
          </a:prstGeom>
          <a:noFill/>
        </p:spPr>
        <p:txBody>
          <a:bodyPr wrap="square" rtlCol="0">
            <a:spAutoFit/>
          </a:bodyPr>
          <a:lstStyle/>
          <a:p>
            <a:r>
              <a:rPr lang="fr-CA" sz="1300" b="1"/>
              <a:t>Âge : </a:t>
            </a:r>
            <a:r>
              <a:rPr lang="fr-CA" sz="1300"/>
              <a:t>17; élève au secondaire</a:t>
            </a:r>
          </a:p>
          <a:p>
            <a:r>
              <a:rPr lang="fr-CA" sz="1300" b="1"/>
              <a:t>Aime : </a:t>
            </a:r>
            <a:r>
              <a:rPr lang="fr-CA" sz="1300"/>
              <a:t>regarder des vidéos de chats sur YouTube, faire de la planche à neige et boire du café</a:t>
            </a:r>
          </a:p>
          <a:p>
            <a:r>
              <a:rPr lang="fr-CA" sz="1300" b="1"/>
              <a:t>Rêve : </a:t>
            </a:r>
            <a:r>
              <a:rPr lang="fr-CA" sz="1300"/>
              <a:t>de voyager autour du monde</a:t>
            </a:r>
          </a:p>
        </p:txBody>
      </p:sp>
      <p:sp>
        <p:nvSpPr>
          <p:cNvPr id="12" name="TextBox 11">
            <a:extLst>
              <a:ext uri="{FF2B5EF4-FFF2-40B4-BE49-F238E27FC236}">
                <a16:creationId xmlns:a16="http://schemas.microsoft.com/office/drawing/2014/main" id="{0F600F14-5607-4366-A357-D684FF3B8A15}"/>
              </a:ext>
            </a:extLst>
          </p:cNvPr>
          <p:cNvSpPr txBox="1"/>
          <p:nvPr/>
        </p:nvSpPr>
        <p:spPr>
          <a:xfrm>
            <a:off x="6338156" y="1705446"/>
            <a:ext cx="1964900" cy="1492716"/>
          </a:xfrm>
          <a:prstGeom prst="rect">
            <a:avLst/>
          </a:prstGeom>
          <a:noFill/>
        </p:spPr>
        <p:txBody>
          <a:bodyPr wrap="square" rtlCol="0">
            <a:spAutoFit/>
          </a:bodyPr>
          <a:lstStyle/>
          <a:p>
            <a:r>
              <a:rPr lang="fr-CA" sz="1300" b="1"/>
              <a:t>Âge :</a:t>
            </a:r>
            <a:r>
              <a:rPr lang="fr-CA" sz="1300"/>
              <a:t> 17; élève du secondaire</a:t>
            </a:r>
          </a:p>
          <a:p>
            <a:r>
              <a:rPr lang="fr-CA" sz="1300" b="1"/>
              <a:t>Aime : </a:t>
            </a:r>
            <a:r>
              <a:rPr lang="fr-CA" sz="1300"/>
              <a:t>lire, jouer au soccer, jouer de la guitare et jouer de la musique</a:t>
            </a:r>
          </a:p>
          <a:p>
            <a:r>
              <a:rPr lang="fr-CA" sz="1300" b="1"/>
              <a:t>Rêve : </a:t>
            </a:r>
            <a:r>
              <a:rPr lang="fr-CA" sz="1300"/>
              <a:t>démarrer sa propre entreprise </a:t>
            </a:r>
          </a:p>
        </p:txBody>
      </p:sp>
      <p:pic>
        <p:nvPicPr>
          <p:cNvPr id="5" name="Picture 4">
            <a:extLst>
              <a:ext uri="{FF2B5EF4-FFF2-40B4-BE49-F238E27FC236}">
                <a16:creationId xmlns:a16="http://schemas.microsoft.com/office/drawing/2014/main" id="{D3D5236E-2874-4B06-8301-3CB0DF55E753}"/>
              </a:ext>
            </a:extLst>
          </p:cNvPr>
          <p:cNvPicPr>
            <a:picLocks noChangeAspect="1"/>
          </p:cNvPicPr>
          <p:nvPr/>
        </p:nvPicPr>
        <p:blipFill rotWithShape="1">
          <a:blip r:embed="rId4"/>
          <a:srcRect t="10773"/>
          <a:stretch/>
        </p:blipFill>
        <p:spPr>
          <a:xfrm>
            <a:off x="467544" y="4084518"/>
            <a:ext cx="1964899" cy="1892826"/>
          </a:xfrm>
          <a:prstGeom prst="rect">
            <a:avLst/>
          </a:prstGeom>
        </p:spPr>
      </p:pic>
      <p:sp>
        <p:nvSpPr>
          <p:cNvPr id="13" name="TextBox 12">
            <a:extLst>
              <a:ext uri="{FF2B5EF4-FFF2-40B4-BE49-F238E27FC236}">
                <a16:creationId xmlns:a16="http://schemas.microsoft.com/office/drawing/2014/main" id="{5FF4A07B-BEC8-469B-97C3-EBA0BBBE08ED}"/>
              </a:ext>
            </a:extLst>
          </p:cNvPr>
          <p:cNvSpPr txBox="1"/>
          <p:nvPr/>
        </p:nvSpPr>
        <p:spPr>
          <a:xfrm>
            <a:off x="1043608" y="3684408"/>
            <a:ext cx="1440160" cy="400110"/>
          </a:xfrm>
          <a:prstGeom prst="rect">
            <a:avLst/>
          </a:prstGeom>
          <a:noFill/>
        </p:spPr>
        <p:txBody>
          <a:bodyPr wrap="square" rtlCol="0">
            <a:spAutoFit/>
          </a:bodyPr>
          <a:lstStyle/>
          <a:p>
            <a:r>
              <a:rPr lang="fr-CA" sz="2000" b="1">
                <a:latin typeface="Open Sans" panose="020B0606030504020204" pitchFamily="34" charset="0"/>
                <a:ea typeface="Open Sans" panose="020B0606030504020204" pitchFamily="34" charset="0"/>
                <a:cs typeface="Open Sans" panose="020B0606030504020204" pitchFamily="34" charset="0"/>
              </a:rPr>
              <a:t>Laurie</a:t>
            </a:r>
          </a:p>
        </p:txBody>
      </p:sp>
      <p:pic>
        <p:nvPicPr>
          <p:cNvPr id="9" name="Picture 8">
            <a:extLst>
              <a:ext uri="{FF2B5EF4-FFF2-40B4-BE49-F238E27FC236}">
                <a16:creationId xmlns:a16="http://schemas.microsoft.com/office/drawing/2014/main" id="{3F8684AB-6CF2-4A98-A8E7-31AE41BDC4AA}"/>
              </a:ext>
            </a:extLst>
          </p:cNvPr>
          <p:cNvPicPr>
            <a:picLocks noChangeAspect="1"/>
          </p:cNvPicPr>
          <p:nvPr/>
        </p:nvPicPr>
        <p:blipFill rotWithShape="1">
          <a:blip r:embed="rId5"/>
          <a:srcRect t="3043" r="3241"/>
          <a:stretch/>
        </p:blipFill>
        <p:spPr>
          <a:xfrm>
            <a:off x="4572000" y="4084518"/>
            <a:ext cx="1766156" cy="2101595"/>
          </a:xfrm>
          <a:prstGeom prst="rect">
            <a:avLst/>
          </a:prstGeom>
        </p:spPr>
      </p:pic>
      <p:sp>
        <p:nvSpPr>
          <p:cNvPr id="15" name="TextBox 14">
            <a:extLst>
              <a:ext uri="{FF2B5EF4-FFF2-40B4-BE49-F238E27FC236}">
                <a16:creationId xmlns:a16="http://schemas.microsoft.com/office/drawing/2014/main" id="{F0CCD03E-EEA8-43C9-A931-FD27FEFF9320}"/>
              </a:ext>
            </a:extLst>
          </p:cNvPr>
          <p:cNvSpPr txBox="1"/>
          <p:nvPr/>
        </p:nvSpPr>
        <p:spPr>
          <a:xfrm>
            <a:off x="4906233" y="3684408"/>
            <a:ext cx="1097689" cy="400110"/>
          </a:xfrm>
          <a:prstGeom prst="rect">
            <a:avLst/>
          </a:prstGeom>
          <a:noFill/>
        </p:spPr>
        <p:txBody>
          <a:bodyPr wrap="square" rtlCol="0">
            <a:spAutoFit/>
          </a:bodyPr>
          <a:lstStyle/>
          <a:p>
            <a:pPr algn="ctr"/>
            <a:r>
              <a:rPr lang="fr-CA" sz="2000" b="1">
                <a:latin typeface="Open Sans" panose="020B0606030504020204" pitchFamily="34" charset="0"/>
                <a:ea typeface="Open Sans" panose="020B0606030504020204" pitchFamily="34" charset="0"/>
                <a:cs typeface="Open Sans" panose="020B0606030504020204" pitchFamily="34" charset="0"/>
              </a:rPr>
              <a:t>Toshi</a:t>
            </a:r>
          </a:p>
        </p:txBody>
      </p:sp>
      <p:sp>
        <p:nvSpPr>
          <p:cNvPr id="16" name="TextBox 15">
            <a:extLst>
              <a:ext uri="{FF2B5EF4-FFF2-40B4-BE49-F238E27FC236}">
                <a16:creationId xmlns:a16="http://schemas.microsoft.com/office/drawing/2014/main" id="{25E56220-5D24-4190-B0F0-999722543297}"/>
              </a:ext>
            </a:extLst>
          </p:cNvPr>
          <p:cNvSpPr txBox="1"/>
          <p:nvPr/>
        </p:nvSpPr>
        <p:spPr>
          <a:xfrm>
            <a:off x="2518631" y="4184545"/>
            <a:ext cx="1964899" cy="1692771"/>
          </a:xfrm>
          <a:prstGeom prst="rect">
            <a:avLst/>
          </a:prstGeom>
          <a:noFill/>
        </p:spPr>
        <p:txBody>
          <a:bodyPr wrap="square" rtlCol="0">
            <a:spAutoFit/>
          </a:bodyPr>
          <a:lstStyle/>
          <a:p>
            <a:r>
              <a:rPr lang="fr-CA" sz="1300" b="1"/>
              <a:t>Âge : </a:t>
            </a:r>
            <a:r>
              <a:rPr lang="fr-CA" sz="1300"/>
              <a:t>18; élève du secondaire</a:t>
            </a:r>
          </a:p>
          <a:p>
            <a:r>
              <a:rPr lang="fr-CA" sz="1300" b="1"/>
              <a:t>Aime : </a:t>
            </a:r>
            <a:r>
              <a:rPr lang="fr-CA" sz="1300"/>
              <a:t>la pâtisserie, le surf et la peinture à l’aquarelle</a:t>
            </a:r>
          </a:p>
          <a:p>
            <a:r>
              <a:rPr lang="fr-CA" sz="1300" b="1"/>
              <a:t>Rêve : </a:t>
            </a:r>
            <a:r>
              <a:rPr lang="fr-CA" sz="1300"/>
              <a:t>d’obtenir son permis de plongée et de faire de la recherche sur les océans</a:t>
            </a:r>
          </a:p>
        </p:txBody>
      </p:sp>
      <p:sp>
        <p:nvSpPr>
          <p:cNvPr id="17" name="TextBox 16">
            <a:extLst>
              <a:ext uri="{FF2B5EF4-FFF2-40B4-BE49-F238E27FC236}">
                <a16:creationId xmlns:a16="http://schemas.microsoft.com/office/drawing/2014/main" id="{B3E85527-96B9-4597-8B7C-1B1DCE73C797}"/>
              </a:ext>
            </a:extLst>
          </p:cNvPr>
          <p:cNvSpPr txBox="1"/>
          <p:nvPr/>
        </p:nvSpPr>
        <p:spPr>
          <a:xfrm>
            <a:off x="6426626" y="4084518"/>
            <a:ext cx="1964899" cy="1492716"/>
          </a:xfrm>
          <a:prstGeom prst="rect">
            <a:avLst/>
          </a:prstGeom>
          <a:noFill/>
        </p:spPr>
        <p:txBody>
          <a:bodyPr wrap="square" rtlCol="0">
            <a:spAutoFit/>
          </a:bodyPr>
          <a:lstStyle/>
          <a:p>
            <a:r>
              <a:rPr lang="fr-CA" sz="1300" b="1"/>
              <a:t>Âge : </a:t>
            </a:r>
            <a:r>
              <a:rPr lang="fr-CA" sz="1300"/>
              <a:t>18; élève du secondaire</a:t>
            </a:r>
          </a:p>
          <a:p>
            <a:r>
              <a:rPr lang="fr-CA" sz="1300" b="1"/>
              <a:t>Aime : </a:t>
            </a:r>
            <a:r>
              <a:rPr lang="fr-CA" sz="1300"/>
              <a:t>le basketball, le rock et les spectacles humoristiques</a:t>
            </a:r>
          </a:p>
          <a:p>
            <a:r>
              <a:rPr lang="fr-CA" sz="1300" b="1"/>
              <a:t>Rêve : </a:t>
            </a:r>
            <a:r>
              <a:rPr lang="fr-CA" sz="1300"/>
              <a:t>de devenir entraîneur sportif</a:t>
            </a:r>
          </a:p>
        </p:txBody>
      </p:sp>
    </p:spTree>
    <p:extLst>
      <p:ext uri="{BB962C8B-B14F-4D97-AF65-F5344CB8AC3E}">
        <p14:creationId xmlns:p14="http://schemas.microsoft.com/office/powerpoint/2010/main" val="27528542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0372D1-2822-4D4D-9A16-72195C87AD5E}"/>
              </a:ext>
            </a:extLst>
          </p:cNvPr>
          <p:cNvPicPr>
            <a:picLocks noChangeAspect="1"/>
          </p:cNvPicPr>
          <p:nvPr/>
        </p:nvPicPr>
        <p:blipFill rotWithShape="1">
          <a:blip r:embed="rId3"/>
          <a:srcRect l="2513" r="2249"/>
          <a:stretch/>
        </p:blipFill>
        <p:spPr>
          <a:xfrm>
            <a:off x="3491880" y="5383729"/>
            <a:ext cx="2490204" cy="1491781"/>
          </a:xfrm>
          <a:prstGeom prst="rect">
            <a:avLst/>
          </a:prstGeom>
        </p:spPr>
      </p:pic>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600" dirty="0">
                <a:solidFill>
                  <a:srgbClr val="005954"/>
                </a:solidFill>
                <a:latin typeface="Open Sans" panose="020B0606030504020204" pitchFamily="34" charset="0"/>
              </a:rPr>
              <a:t>Emprunter ou placer son argent?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sz="2400" b="1">
                <a:solidFill>
                  <a:srgbClr val="005954"/>
                </a:solidFill>
              </a:rPr>
              <a:t>Emprunter de l’argent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539552" y="1916832"/>
            <a:ext cx="3917851" cy="3866431"/>
          </a:xfrm>
          <a:prstGeom prst="roundRect">
            <a:avLst/>
          </a:prstGeom>
          <a:solidFill>
            <a:srgbClr val="EA7123">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582909" y="2204864"/>
            <a:ext cx="3701777" cy="3477875"/>
          </a:xfrm>
          <a:prstGeom prst="rect">
            <a:avLst/>
          </a:prstGeom>
          <a:noFill/>
        </p:spPr>
        <p:txBody>
          <a:bodyPr wrap="square" rtlCol="0">
            <a:spAutoFit/>
          </a:bodyPr>
          <a:lstStyle/>
          <a:p>
            <a:pPr algn="ctr"/>
            <a:r>
              <a:rPr lang="fr-CA" sz="1800" b="1" dirty="0"/>
              <a:t>Dette A : Carte de crédit </a:t>
            </a:r>
          </a:p>
          <a:p>
            <a:endParaRPr lang="en-US" sz="1400" dirty="0"/>
          </a:p>
          <a:p>
            <a:pPr marL="342900" indent="-342900">
              <a:buFont typeface="Arial" panose="020B0604020202020204" pitchFamily="34" charset="0"/>
              <a:buChar char="•"/>
            </a:pPr>
            <a:r>
              <a:rPr lang="fr-CA" sz="1600" dirty="0"/>
              <a:t>Vous empruntez 400 $ en juin de la première année</a:t>
            </a:r>
          </a:p>
          <a:p>
            <a:pPr marL="342900" indent="-342900">
              <a:buFont typeface="Arial" panose="020B0604020202020204" pitchFamily="34" charset="0"/>
              <a:buChar char="•"/>
            </a:pPr>
            <a:r>
              <a:rPr lang="fr-CA" sz="1600" dirty="0"/>
              <a:t>Taux d’intérêt </a:t>
            </a:r>
            <a:r>
              <a:rPr lang="fr-CA" sz="1600" b="1" dirty="0"/>
              <a:t>mensuel</a:t>
            </a:r>
            <a:r>
              <a:rPr lang="fr-CA" sz="1600" dirty="0"/>
              <a:t> de 19,99 %</a:t>
            </a:r>
          </a:p>
          <a:p>
            <a:pPr marL="342900" indent="-342900">
              <a:buFont typeface="Arial" panose="020B0604020202020204" pitchFamily="34" charset="0"/>
              <a:buChar char="•"/>
            </a:pPr>
            <a:r>
              <a:rPr lang="fr-CA" sz="1600" dirty="0"/>
              <a:t>Vous remboursez votre dette en 18 mois, c’est-à-dire en décembre de la deuxième année</a:t>
            </a:r>
          </a:p>
          <a:p>
            <a:pPr marL="342900" indent="-342900">
              <a:buFont typeface="Arial" panose="020B0604020202020204" pitchFamily="34" charset="0"/>
              <a:buChar char="•"/>
            </a:pPr>
            <a:r>
              <a:rPr lang="fr-CA" sz="1600" dirty="0"/>
              <a:t>Vous payez </a:t>
            </a:r>
            <a:r>
              <a:rPr lang="fr-CA" sz="1600" b="1" dirty="0"/>
              <a:t>27,21 $ par mois </a:t>
            </a:r>
            <a:r>
              <a:rPr lang="fr-CA" sz="1600" dirty="0"/>
              <a:t>pour rembourser votre dette</a:t>
            </a:r>
          </a:p>
          <a:p>
            <a:endParaRPr lang="en-US" sz="1400" dirty="0"/>
          </a:p>
          <a:p>
            <a:endParaRPr lang="en-US" sz="1400" dirty="0"/>
          </a:p>
          <a:p>
            <a:pPr algn="ctr"/>
            <a:r>
              <a:rPr lang="fr-CA" sz="2000" dirty="0"/>
              <a:t>27,21 $ par mois</a:t>
            </a:r>
            <a:br>
              <a:rPr lang="fr-CA" sz="2000" dirty="0"/>
            </a:br>
            <a:r>
              <a:rPr lang="fr-CA" sz="1200" dirty="0"/>
              <a:t>(pendant les 18 prochains mois)</a:t>
            </a:r>
          </a:p>
        </p:txBody>
      </p:sp>
      <p:sp>
        <p:nvSpPr>
          <p:cNvPr id="12" name="Rectangle: Rounded Corners 11">
            <a:extLst>
              <a:ext uri="{FF2B5EF4-FFF2-40B4-BE49-F238E27FC236}">
                <a16:creationId xmlns:a16="http://schemas.microsoft.com/office/drawing/2014/main" id="{FA9FA858-BFF4-43DF-A473-965926D073D2}"/>
              </a:ext>
            </a:extLst>
          </p:cNvPr>
          <p:cNvSpPr/>
          <p:nvPr/>
        </p:nvSpPr>
        <p:spPr bwMode="auto">
          <a:xfrm>
            <a:off x="4643240" y="1916832"/>
            <a:ext cx="3917851" cy="3866431"/>
          </a:xfrm>
          <a:prstGeom prst="roundRect">
            <a:avLst/>
          </a:prstGeom>
          <a:solidFill>
            <a:srgbClr val="EA7123">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13" name="TextBox 12">
            <a:extLst>
              <a:ext uri="{FF2B5EF4-FFF2-40B4-BE49-F238E27FC236}">
                <a16:creationId xmlns:a16="http://schemas.microsoft.com/office/drawing/2014/main" id="{4781FA54-6DAC-41DB-91BC-6F2265B0560A}"/>
              </a:ext>
            </a:extLst>
          </p:cNvPr>
          <p:cNvSpPr txBox="1"/>
          <p:nvPr/>
        </p:nvSpPr>
        <p:spPr>
          <a:xfrm>
            <a:off x="4689748" y="2204864"/>
            <a:ext cx="3701777" cy="3508653"/>
          </a:xfrm>
          <a:prstGeom prst="rect">
            <a:avLst/>
          </a:prstGeom>
          <a:noFill/>
        </p:spPr>
        <p:txBody>
          <a:bodyPr wrap="square" rtlCol="0">
            <a:spAutoFit/>
          </a:bodyPr>
          <a:lstStyle/>
          <a:p>
            <a:pPr algn="ctr"/>
            <a:r>
              <a:rPr lang="fr-CA" sz="1800" b="1" dirty="0"/>
              <a:t>Dette B : Prêt personnel </a:t>
            </a:r>
          </a:p>
          <a:p>
            <a:endParaRPr lang="en-US" sz="1400" dirty="0"/>
          </a:p>
          <a:p>
            <a:pPr marL="342900" indent="-342900">
              <a:buFont typeface="Arial" panose="020B0604020202020204" pitchFamily="34" charset="0"/>
              <a:buChar char="•"/>
            </a:pPr>
            <a:r>
              <a:rPr lang="fr-CA" sz="1600" dirty="0"/>
              <a:t>Vous empruntez 400 $ en juin de la première année</a:t>
            </a:r>
          </a:p>
          <a:p>
            <a:pPr marL="342900" indent="-342900">
              <a:buFont typeface="Arial" panose="020B0604020202020204" pitchFamily="34" charset="0"/>
              <a:buChar char="•"/>
            </a:pPr>
            <a:r>
              <a:rPr lang="fr-CA" sz="1600" dirty="0"/>
              <a:t>Taux d’intérêt </a:t>
            </a:r>
            <a:r>
              <a:rPr lang="fr-CA" sz="1600" b="1" dirty="0"/>
              <a:t>annuel</a:t>
            </a:r>
            <a:r>
              <a:rPr lang="fr-CA" sz="1600" dirty="0"/>
              <a:t> de 10 %</a:t>
            </a:r>
          </a:p>
          <a:p>
            <a:pPr marL="342900" indent="-342900">
              <a:buFont typeface="Arial" panose="020B0604020202020204" pitchFamily="34" charset="0"/>
              <a:buChar char="•"/>
            </a:pPr>
            <a:r>
              <a:rPr lang="fr-CA" sz="1600" dirty="0"/>
              <a:t>Vous remboursez votre dette en 18 mois, c’est-à-dire en décembre de la deuxième année</a:t>
            </a:r>
          </a:p>
          <a:p>
            <a:pPr marL="342900" indent="-342900">
              <a:buFont typeface="Arial" panose="020B0604020202020204" pitchFamily="34" charset="0"/>
              <a:buChar char="•"/>
            </a:pPr>
            <a:r>
              <a:rPr lang="fr-CA" sz="1600" dirty="0"/>
              <a:t>Vous payez en moyenne 24,57 $ par mois pour rembourser votre dette</a:t>
            </a:r>
          </a:p>
          <a:p>
            <a:pPr algn="ctr"/>
            <a:endParaRPr lang="en-US" sz="1400" dirty="0"/>
          </a:p>
          <a:p>
            <a:pPr algn="ctr"/>
            <a:r>
              <a:rPr lang="fr-CA" sz="2000" dirty="0"/>
              <a:t>24,57 $ par mois</a:t>
            </a:r>
          </a:p>
          <a:p>
            <a:pPr algn="ctr"/>
            <a:r>
              <a:rPr lang="fr-CA" sz="1200" dirty="0"/>
              <a:t>(pendant les 18 prochains mois)</a:t>
            </a:r>
          </a:p>
        </p:txBody>
      </p:sp>
      <p:pic>
        <p:nvPicPr>
          <p:cNvPr id="10" name="Picture 9">
            <a:extLst>
              <a:ext uri="{FF2B5EF4-FFF2-40B4-BE49-F238E27FC236}">
                <a16:creationId xmlns:a16="http://schemas.microsoft.com/office/drawing/2014/main" id="{3EAE4E40-B611-4C52-B18C-B51791D5B20F}"/>
              </a:ext>
            </a:extLst>
          </p:cNvPr>
          <p:cNvPicPr>
            <a:picLocks noChangeAspect="1"/>
          </p:cNvPicPr>
          <p:nvPr/>
        </p:nvPicPr>
        <p:blipFill rotWithShape="1">
          <a:blip r:embed="rId4"/>
          <a:srcRect b="1579"/>
          <a:stretch/>
        </p:blipFill>
        <p:spPr>
          <a:xfrm>
            <a:off x="7812360" y="486747"/>
            <a:ext cx="1037043" cy="1358077"/>
          </a:xfrm>
          <a:prstGeom prst="rect">
            <a:avLst/>
          </a:prstGeom>
        </p:spPr>
      </p:pic>
      <p:pic>
        <p:nvPicPr>
          <p:cNvPr id="14" name="Picture 13">
            <a:extLst>
              <a:ext uri="{FF2B5EF4-FFF2-40B4-BE49-F238E27FC236}">
                <a16:creationId xmlns:a16="http://schemas.microsoft.com/office/drawing/2014/main" id="{8A0EB0EC-A9B9-485C-BC9C-8C201C8C8606}"/>
              </a:ext>
            </a:extLst>
          </p:cNvPr>
          <p:cNvPicPr>
            <a:picLocks noChangeAspect="1"/>
          </p:cNvPicPr>
          <p:nvPr/>
        </p:nvPicPr>
        <p:blipFill>
          <a:blip r:embed="rId5"/>
          <a:stretch>
            <a:fillRect/>
          </a:stretch>
        </p:blipFill>
        <p:spPr>
          <a:xfrm>
            <a:off x="6540636" y="1183848"/>
            <a:ext cx="1196630" cy="659367"/>
          </a:xfrm>
          <a:prstGeom prst="rect">
            <a:avLst/>
          </a:prstGeom>
        </p:spPr>
      </p:pic>
      <p:pic>
        <p:nvPicPr>
          <p:cNvPr id="5" name="Picture 4">
            <a:extLst>
              <a:ext uri="{FF2B5EF4-FFF2-40B4-BE49-F238E27FC236}">
                <a16:creationId xmlns:a16="http://schemas.microsoft.com/office/drawing/2014/main" id="{40F87756-841D-4612-AB5D-5BAFC2EAC6D8}"/>
              </a:ext>
            </a:extLst>
          </p:cNvPr>
          <p:cNvPicPr>
            <a:picLocks noChangeAspect="1"/>
          </p:cNvPicPr>
          <p:nvPr/>
        </p:nvPicPr>
        <p:blipFill>
          <a:blip r:embed="rId6"/>
          <a:stretch>
            <a:fillRect/>
          </a:stretch>
        </p:blipFill>
        <p:spPr>
          <a:xfrm>
            <a:off x="6054359" y="5777449"/>
            <a:ext cx="669113" cy="436002"/>
          </a:xfrm>
          <a:prstGeom prst="rect">
            <a:avLst/>
          </a:prstGeom>
        </p:spPr>
      </p:pic>
      <p:sp>
        <p:nvSpPr>
          <p:cNvPr id="7" name="TextBox 6">
            <a:extLst>
              <a:ext uri="{FF2B5EF4-FFF2-40B4-BE49-F238E27FC236}">
                <a16:creationId xmlns:a16="http://schemas.microsoft.com/office/drawing/2014/main" id="{0C658709-E743-4F9B-879D-CAF39DD1571F}"/>
              </a:ext>
            </a:extLst>
          </p:cNvPr>
          <p:cNvSpPr txBox="1"/>
          <p:nvPr/>
        </p:nvSpPr>
        <p:spPr>
          <a:xfrm>
            <a:off x="6732240" y="5733840"/>
            <a:ext cx="2376264" cy="523220"/>
          </a:xfrm>
          <a:prstGeom prst="rect">
            <a:avLst/>
          </a:prstGeom>
          <a:noFill/>
        </p:spPr>
        <p:txBody>
          <a:bodyPr wrap="square" rtlCol="0">
            <a:spAutoFit/>
          </a:bodyPr>
          <a:lstStyle/>
          <a:p>
            <a:r>
              <a:rPr lang="fr-CA" sz="1400">
                <a:latin typeface="Britannic Bold" panose="020B0903060703020204" pitchFamily="34" charset="0"/>
              </a:rPr>
              <a:t>Cette automobile pourrait être à vous maintenant!</a:t>
            </a:r>
          </a:p>
        </p:txBody>
      </p:sp>
    </p:spTree>
    <p:extLst>
      <p:ext uri="{BB962C8B-B14F-4D97-AF65-F5344CB8AC3E}">
        <p14:creationId xmlns:p14="http://schemas.microsoft.com/office/powerpoint/2010/main" val="19594472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600" dirty="0">
                <a:solidFill>
                  <a:srgbClr val="005954"/>
                </a:solidFill>
                <a:latin typeface="Open Sans" panose="020B0606030504020204" pitchFamily="34" charset="0"/>
              </a:rPr>
              <a:t>Emprunter ou placer son argent?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268760"/>
            <a:ext cx="7923212" cy="4176713"/>
          </a:xfrm>
        </p:spPr>
        <p:txBody>
          <a:bodyPr/>
          <a:lstStyle/>
          <a:p>
            <a:pPr marL="0" indent="0" eaLnBrk="1" hangingPunct="1">
              <a:buNone/>
            </a:pPr>
            <a:r>
              <a:rPr lang="fr-CA" sz="2400" b="1">
                <a:solidFill>
                  <a:srgbClr val="005954"/>
                </a:solidFill>
              </a:rPr>
              <a:t>Effectuer un placement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9" name="Rectangle: Rounded Corners 8">
            <a:extLst>
              <a:ext uri="{FF2B5EF4-FFF2-40B4-BE49-F238E27FC236}">
                <a16:creationId xmlns:a16="http://schemas.microsoft.com/office/drawing/2014/main" id="{7FD7208A-305D-49C2-9132-9F5BCE7398BC}"/>
              </a:ext>
            </a:extLst>
          </p:cNvPr>
          <p:cNvSpPr/>
          <p:nvPr/>
        </p:nvSpPr>
        <p:spPr bwMode="auto">
          <a:xfrm>
            <a:off x="539552" y="1772816"/>
            <a:ext cx="3917851" cy="4216539"/>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10" name="TextBox 9">
            <a:extLst>
              <a:ext uri="{FF2B5EF4-FFF2-40B4-BE49-F238E27FC236}">
                <a16:creationId xmlns:a16="http://schemas.microsoft.com/office/drawing/2014/main" id="{A58B85FD-0D2B-4E52-9EEB-EBAFE256F926}"/>
              </a:ext>
            </a:extLst>
          </p:cNvPr>
          <p:cNvSpPr txBox="1"/>
          <p:nvPr/>
        </p:nvSpPr>
        <p:spPr>
          <a:xfrm>
            <a:off x="647588" y="1865724"/>
            <a:ext cx="3809815" cy="3939540"/>
          </a:xfrm>
          <a:prstGeom prst="rect">
            <a:avLst/>
          </a:prstGeom>
          <a:noFill/>
        </p:spPr>
        <p:txBody>
          <a:bodyPr wrap="square" rtlCol="0">
            <a:spAutoFit/>
          </a:bodyPr>
          <a:lstStyle/>
          <a:p>
            <a:pPr algn="ctr"/>
            <a:r>
              <a:rPr lang="fr-CA" sz="1800" b="1" dirty="0"/>
              <a:t>Placement A : </a:t>
            </a:r>
          </a:p>
          <a:p>
            <a:pPr algn="ctr"/>
            <a:r>
              <a:rPr lang="fr-CA" sz="1800" b="1" dirty="0"/>
              <a:t>Bourse</a:t>
            </a:r>
          </a:p>
          <a:p>
            <a:endParaRPr lang="en-US" sz="1400" dirty="0"/>
          </a:p>
          <a:p>
            <a:pPr marL="342900" indent="-342900">
              <a:buFont typeface="Arial" panose="020B0604020202020204" pitchFamily="34" charset="0"/>
              <a:buChar char="•"/>
            </a:pPr>
            <a:r>
              <a:rPr lang="fr-CA" sz="1600" dirty="0"/>
              <a:t>Taux d’intérêt </a:t>
            </a:r>
            <a:r>
              <a:rPr lang="fr-CA" sz="1600" b="1" dirty="0"/>
              <a:t>mensuel</a:t>
            </a:r>
            <a:r>
              <a:rPr lang="fr-CA" sz="1600" dirty="0"/>
              <a:t> de 30 %</a:t>
            </a:r>
          </a:p>
          <a:p>
            <a:pPr marL="342900" indent="-342900">
              <a:buFont typeface="Arial" panose="020B0604020202020204" pitchFamily="34" charset="0"/>
              <a:buChar char="•"/>
            </a:pPr>
            <a:r>
              <a:rPr lang="fr-CA" sz="1600" dirty="0"/>
              <a:t>Vous déposez 30 $ par mois à partir de juin, à la première année</a:t>
            </a:r>
          </a:p>
          <a:p>
            <a:pPr marL="342900" indent="-342900">
              <a:buFont typeface="Arial" panose="020B0604020202020204" pitchFamily="34" charset="0"/>
              <a:buChar char="•"/>
            </a:pPr>
            <a:r>
              <a:rPr lang="fr-CA" sz="1600" dirty="0"/>
              <a:t>Vous devrez payer des frais de 50 $ quand vous retirerez l’argent en décembre, à la deuxième année</a:t>
            </a:r>
          </a:p>
          <a:p>
            <a:pPr marL="342900" indent="-342900">
              <a:buFont typeface="Arial" panose="020B0604020202020204" pitchFamily="34" charset="0"/>
              <a:buChar char="•"/>
            </a:pPr>
            <a:r>
              <a:rPr lang="fr-CA" sz="1600" dirty="0"/>
              <a:t>En décembre, à la deuxième année, votre placement total s’élèvera à 688,38 $</a:t>
            </a:r>
          </a:p>
          <a:p>
            <a:endParaRPr lang="fr-CA" sz="1600" dirty="0"/>
          </a:p>
          <a:p>
            <a:pPr algn="ctr"/>
            <a:r>
              <a:rPr lang="fr-CA" sz="2000" dirty="0"/>
              <a:t>30 $ par mois </a:t>
            </a:r>
          </a:p>
          <a:p>
            <a:pPr algn="ctr"/>
            <a:r>
              <a:rPr lang="fr-CA" sz="2000" dirty="0"/>
              <a:t>+ des frais uniques de 50 $</a:t>
            </a:r>
          </a:p>
        </p:txBody>
      </p:sp>
      <p:sp>
        <p:nvSpPr>
          <p:cNvPr id="12" name="Rectangle: Rounded Corners 11">
            <a:extLst>
              <a:ext uri="{FF2B5EF4-FFF2-40B4-BE49-F238E27FC236}">
                <a16:creationId xmlns:a16="http://schemas.microsoft.com/office/drawing/2014/main" id="{957A2C3A-29F6-44E5-9D76-0C6408132E99}"/>
              </a:ext>
            </a:extLst>
          </p:cNvPr>
          <p:cNvSpPr/>
          <p:nvPr/>
        </p:nvSpPr>
        <p:spPr bwMode="auto">
          <a:xfrm>
            <a:off x="4643240" y="1772717"/>
            <a:ext cx="3917851" cy="4216539"/>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13" name="TextBox 12">
            <a:extLst>
              <a:ext uri="{FF2B5EF4-FFF2-40B4-BE49-F238E27FC236}">
                <a16:creationId xmlns:a16="http://schemas.microsoft.com/office/drawing/2014/main" id="{322EB008-B43F-47EF-87B2-FC8314BA82E2}"/>
              </a:ext>
            </a:extLst>
          </p:cNvPr>
          <p:cNvSpPr txBox="1"/>
          <p:nvPr/>
        </p:nvSpPr>
        <p:spPr>
          <a:xfrm>
            <a:off x="4743767" y="1865724"/>
            <a:ext cx="3827033" cy="3939540"/>
          </a:xfrm>
          <a:prstGeom prst="rect">
            <a:avLst/>
          </a:prstGeom>
          <a:noFill/>
        </p:spPr>
        <p:txBody>
          <a:bodyPr wrap="square" rtlCol="0">
            <a:spAutoFit/>
          </a:bodyPr>
          <a:lstStyle/>
          <a:p>
            <a:pPr algn="ctr"/>
            <a:r>
              <a:rPr lang="fr-CA" sz="1800" b="1" dirty="0"/>
              <a:t>Placement B :</a:t>
            </a:r>
          </a:p>
          <a:p>
            <a:pPr algn="ctr"/>
            <a:r>
              <a:rPr lang="fr-CA" sz="1800" b="1" dirty="0"/>
              <a:t>Compte d’épargne à intérêt élevé</a:t>
            </a:r>
          </a:p>
          <a:p>
            <a:endParaRPr lang="en-US" sz="1400" dirty="0"/>
          </a:p>
          <a:p>
            <a:pPr marL="342900" indent="-342900">
              <a:buFont typeface="Arial" panose="020B0604020202020204" pitchFamily="34" charset="0"/>
              <a:buChar char="•"/>
            </a:pPr>
            <a:r>
              <a:rPr lang="fr-CA" sz="1600" dirty="0"/>
              <a:t>Taux d’intérêt </a:t>
            </a:r>
            <a:r>
              <a:rPr lang="fr-CA" sz="1600" b="1" dirty="0"/>
              <a:t>mensuel</a:t>
            </a:r>
            <a:r>
              <a:rPr lang="fr-CA" sz="1600" dirty="0"/>
              <a:t> de 15 %</a:t>
            </a:r>
          </a:p>
          <a:p>
            <a:pPr marL="342900" indent="-342900">
              <a:buFont typeface="Arial" panose="020B0604020202020204" pitchFamily="34" charset="0"/>
              <a:buChar char="•"/>
            </a:pPr>
            <a:r>
              <a:rPr lang="fr-CA" sz="1600" dirty="0"/>
              <a:t>Vous déposez 25 $ par mois à partir de juin, à la première année</a:t>
            </a:r>
          </a:p>
          <a:p>
            <a:pPr marL="342900" indent="-342900">
              <a:buFont typeface="Arial" panose="020B0604020202020204" pitchFamily="34" charset="0"/>
              <a:buChar char="•"/>
            </a:pPr>
            <a:r>
              <a:rPr lang="fr-CA" sz="1600" dirty="0"/>
              <a:t>Vous devrez payer des frais de 15 $ quand vous retirerez l’argent en décembre, à la deuxième année</a:t>
            </a:r>
          </a:p>
          <a:p>
            <a:pPr marL="342900" indent="-342900">
              <a:buFont typeface="Arial" panose="020B0604020202020204" pitchFamily="34" charset="0"/>
              <a:buChar char="•"/>
            </a:pPr>
            <a:r>
              <a:rPr lang="fr-CA" sz="1600" dirty="0"/>
              <a:t>En décembre, à la deuxième année, votre placement total s’élèvera à 507,42 $</a:t>
            </a:r>
          </a:p>
          <a:p>
            <a:pPr marL="342900" indent="-342900">
              <a:buFont typeface="Arial" panose="020B0604020202020204" pitchFamily="34" charset="0"/>
              <a:buChar char="•"/>
            </a:pPr>
            <a:endParaRPr lang="fr-CA" sz="1600" dirty="0"/>
          </a:p>
          <a:p>
            <a:pPr algn="ctr"/>
            <a:r>
              <a:rPr lang="fr-CA" sz="2000" dirty="0"/>
              <a:t>25 $ par mois</a:t>
            </a:r>
          </a:p>
          <a:p>
            <a:pPr algn="ctr"/>
            <a:r>
              <a:rPr lang="fr-CA" sz="2000" dirty="0"/>
              <a:t>+ des frais uniques de 15 $</a:t>
            </a:r>
          </a:p>
        </p:txBody>
      </p:sp>
      <p:pic>
        <p:nvPicPr>
          <p:cNvPr id="3" name="Picture 2">
            <a:extLst>
              <a:ext uri="{FF2B5EF4-FFF2-40B4-BE49-F238E27FC236}">
                <a16:creationId xmlns:a16="http://schemas.microsoft.com/office/drawing/2014/main" id="{F3270065-C5C6-4053-96C5-B310087837E1}"/>
              </a:ext>
            </a:extLst>
          </p:cNvPr>
          <p:cNvPicPr>
            <a:picLocks noChangeAspect="1"/>
          </p:cNvPicPr>
          <p:nvPr/>
        </p:nvPicPr>
        <p:blipFill rotWithShape="1">
          <a:blip r:embed="rId3"/>
          <a:srcRect l="3148" t="3817" r="9394" b="6511"/>
          <a:stretch/>
        </p:blipFill>
        <p:spPr>
          <a:xfrm>
            <a:off x="7812360" y="159411"/>
            <a:ext cx="1001366" cy="1548566"/>
          </a:xfrm>
          <a:prstGeom prst="rect">
            <a:avLst/>
          </a:prstGeom>
        </p:spPr>
      </p:pic>
    </p:spTree>
    <p:extLst>
      <p:ext uri="{BB962C8B-B14F-4D97-AF65-F5344CB8AC3E}">
        <p14:creationId xmlns:p14="http://schemas.microsoft.com/office/powerpoint/2010/main" val="33482942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p:txBody>
          <a:bodyPr/>
          <a:lstStyle/>
          <a:p>
            <a:pPr eaLnBrk="1" hangingPunct="1"/>
            <a:r>
              <a:rPr lang="fr-CA">
                <a:solidFill>
                  <a:srgbClr val="005954"/>
                </a:solidFill>
                <a:latin typeface="Open Sans" panose="020B0606030504020204" pitchFamily="34" charset="0"/>
              </a:rPr>
              <a:t>Si vous choisissez d’emprunter...</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10" name="Content Placeholder 2">
            <a:extLst>
              <a:ext uri="{FF2B5EF4-FFF2-40B4-BE49-F238E27FC236}">
                <a16:creationId xmlns:a16="http://schemas.microsoft.com/office/drawing/2014/main" id="{30194DD8-8BAF-4B18-AA68-A47DB609922A}"/>
              </a:ext>
            </a:extLst>
          </p:cNvPr>
          <p:cNvSpPr txBox="1">
            <a:spLocks/>
          </p:cNvSpPr>
          <p:nvPr/>
        </p:nvSpPr>
        <p:spPr bwMode="auto">
          <a:xfrm>
            <a:off x="468313" y="1412776"/>
            <a:ext cx="7923212" cy="41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eaLnBrk="1" hangingPunct="1">
              <a:lnSpc>
                <a:spcPts val="2160"/>
              </a:lnSpc>
              <a:buFontTx/>
              <a:buNone/>
            </a:pPr>
            <a:r>
              <a:rPr lang="fr-CA" sz="1800" dirty="0"/>
              <a:t>Le montant que vous avez emprunté s’ajoute à votre revenu au mois de juin de la première année.</a:t>
            </a:r>
            <a:endParaRPr lang="en-US" altLang="en-US" sz="1800" kern="0" dirty="0"/>
          </a:p>
          <a:p>
            <a:pPr marL="0" indent="0" eaLnBrk="1" hangingPunct="1">
              <a:lnSpc>
                <a:spcPts val="2160"/>
              </a:lnSpc>
              <a:buFontTx/>
              <a:buNone/>
            </a:pPr>
            <a:r>
              <a:rPr lang="fr-CA" sz="1800" dirty="0"/>
              <a:t>Avez-vous atteint votre objectif financier? Y êtes-vous presque?</a:t>
            </a:r>
          </a:p>
        </p:txBody>
      </p:sp>
      <p:pic>
        <p:nvPicPr>
          <p:cNvPr id="15" name="Picture 14">
            <a:extLst>
              <a:ext uri="{FF2B5EF4-FFF2-40B4-BE49-F238E27FC236}">
                <a16:creationId xmlns:a16="http://schemas.microsoft.com/office/drawing/2014/main" id="{E4C5CE11-8153-4023-A7B6-8B80A5CF0BBD}"/>
              </a:ext>
            </a:extLst>
          </p:cNvPr>
          <p:cNvPicPr>
            <a:picLocks noChangeAspect="1"/>
          </p:cNvPicPr>
          <p:nvPr/>
        </p:nvPicPr>
        <p:blipFill rotWithShape="1">
          <a:blip r:embed="rId3"/>
          <a:srcRect l="2513" r="2249"/>
          <a:stretch/>
        </p:blipFill>
        <p:spPr>
          <a:xfrm>
            <a:off x="899592" y="3417104"/>
            <a:ext cx="3385506" cy="2028120"/>
          </a:xfrm>
          <a:prstGeom prst="rect">
            <a:avLst/>
          </a:prstGeom>
        </p:spPr>
      </p:pic>
      <p:pic>
        <p:nvPicPr>
          <p:cNvPr id="16" name="Picture 15">
            <a:extLst>
              <a:ext uri="{FF2B5EF4-FFF2-40B4-BE49-F238E27FC236}">
                <a16:creationId xmlns:a16="http://schemas.microsoft.com/office/drawing/2014/main" id="{BBFF0B1E-6712-4875-ACD7-56E4147A20B7}"/>
              </a:ext>
            </a:extLst>
          </p:cNvPr>
          <p:cNvPicPr>
            <a:picLocks noChangeAspect="1"/>
          </p:cNvPicPr>
          <p:nvPr/>
        </p:nvPicPr>
        <p:blipFill rotWithShape="1">
          <a:blip r:embed="rId4"/>
          <a:srcRect b="1579"/>
          <a:stretch/>
        </p:blipFill>
        <p:spPr>
          <a:xfrm>
            <a:off x="4701566" y="2780928"/>
            <a:ext cx="1933115" cy="2531543"/>
          </a:xfrm>
          <a:prstGeom prst="rect">
            <a:avLst/>
          </a:prstGeom>
        </p:spPr>
      </p:pic>
      <p:pic>
        <p:nvPicPr>
          <p:cNvPr id="17" name="Picture 16">
            <a:extLst>
              <a:ext uri="{FF2B5EF4-FFF2-40B4-BE49-F238E27FC236}">
                <a16:creationId xmlns:a16="http://schemas.microsoft.com/office/drawing/2014/main" id="{C8A06972-BFE9-4217-9292-B0D784FC1AFF}"/>
              </a:ext>
            </a:extLst>
          </p:cNvPr>
          <p:cNvPicPr>
            <a:picLocks noChangeAspect="1"/>
          </p:cNvPicPr>
          <p:nvPr/>
        </p:nvPicPr>
        <p:blipFill>
          <a:blip r:embed="rId5"/>
          <a:stretch>
            <a:fillRect/>
          </a:stretch>
        </p:blipFill>
        <p:spPr>
          <a:xfrm>
            <a:off x="6729743" y="4293096"/>
            <a:ext cx="1661782" cy="915675"/>
          </a:xfrm>
          <a:prstGeom prst="rect">
            <a:avLst/>
          </a:prstGeom>
        </p:spPr>
      </p:pic>
      <p:sp>
        <p:nvSpPr>
          <p:cNvPr id="4" name="TextBox 3">
            <a:extLst>
              <a:ext uri="{FF2B5EF4-FFF2-40B4-BE49-F238E27FC236}">
                <a16:creationId xmlns:a16="http://schemas.microsoft.com/office/drawing/2014/main" id="{DEC91157-CC24-4AF5-97CA-2BBD44A564D3}"/>
              </a:ext>
            </a:extLst>
          </p:cNvPr>
          <p:cNvSpPr txBox="1"/>
          <p:nvPr/>
        </p:nvSpPr>
        <p:spPr>
          <a:xfrm>
            <a:off x="2051720" y="5358656"/>
            <a:ext cx="1872208" cy="461665"/>
          </a:xfrm>
          <a:prstGeom prst="rect">
            <a:avLst/>
          </a:prstGeom>
          <a:noFill/>
        </p:spPr>
        <p:txBody>
          <a:bodyPr wrap="square" rtlCol="0">
            <a:spAutoFit/>
          </a:bodyPr>
          <a:lstStyle/>
          <a:p>
            <a:r>
              <a:rPr lang="fr-CA">
                <a:solidFill>
                  <a:srgbClr val="EA7123"/>
                </a:solidFill>
                <a:latin typeface="Britannic Bold" panose="020B0903060703020204" pitchFamily="34" charset="0"/>
              </a:rPr>
              <a:t>Nouvelle automobile</a:t>
            </a:r>
          </a:p>
        </p:txBody>
      </p:sp>
      <p:sp>
        <p:nvSpPr>
          <p:cNvPr id="18" name="TextBox 17">
            <a:extLst>
              <a:ext uri="{FF2B5EF4-FFF2-40B4-BE49-F238E27FC236}">
                <a16:creationId xmlns:a16="http://schemas.microsoft.com/office/drawing/2014/main" id="{9D0CDB56-AC59-4201-B6BF-0B8B005AAA39}"/>
              </a:ext>
            </a:extLst>
          </p:cNvPr>
          <p:cNvSpPr txBox="1"/>
          <p:nvPr/>
        </p:nvSpPr>
        <p:spPr>
          <a:xfrm>
            <a:off x="5900521" y="5358656"/>
            <a:ext cx="1872208" cy="461665"/>
          </a:xfrm>
          <a:prstGeom prst="rect">
            <a:avLst/>
          </a:prstGeom>
          <a:noFill/>
        </p:spPr>
        <p:txBody>
          <a:bodyPr wrap="square" rtlCol="0">
            <a:spAutoFit/>
          </a:bodyPr>
          <a:lstStyle/>
          <a:p>
            <a:r>
              <a:rPr lang="fr-CA">
                <a:solidFill>
                  <a:srgbClr val="EA7123"/>
                </a:solidFill>
                <a:latin typeface="Britannic Bold" panose="020B0903060703020204" pitchFamily="34" charset="0"/>
              </a:rPr>
              <a:t>Vacances</a:t>
            </a:r>
          </a:p>
        </p:txBody>
      </p:sp>
      <p:pic>
        <p:nvPicPr>
          <p:cNvPr id="8" name="Picture 7">
            <a:extLst>
              <a:ext uri="{FF2B5EF4-FFF2-40B4-BE49-F238E27FC236}">
                <a16:creationId xmlns:a16="http://schemas.microsoft.com/office/drawing/2014/main" id="{79ABF381-BFB3-4692-B4D2-8E6A737BF0A0}"/>
              </a:ext>
            </a:extLst>
          </p:cNvPr>
          <p:cNvPicPr>
            <a:picLocks noChangeAspect="1"/>
          </p:cNvPicPr>
          <p:nvPr/>
        </p:nvPicPr>
        <p:blipFill rotWithShape="1">
          <a:blip r:embed="rId6"/>
          <a:srcRect l="4304" t="4116" b="6530"/>
          <a:stretch/>
        </p:blipFill>
        <p:spPr>
          <a:xfrm rot="20952186">
            <a:off x="469108" y="2925211"/>
            <a:ext cx="1224136" cy="901163"/>
          </a:xfrm>
          <a:prstGeom prst="rect">
            <a:avLst/>
          </a:prstGeom>
        </p:spPr>
      </p:pic>
      <p:pic>
        <p:nvPicPr>
          <p:cNvPr id="19" name="Picture 18">
            <a:extLst>
              <a:ext uri="{FF2B5EF4-FFF2-40B4-BE49-F238E27FC236}">
                <a16:creationId xmlns:a16="http://schemas.microsoft.com/office/drawing/2014/main" id="{4A702ECD-FAB6-49A0-938B-D14C8CEA3658}"/>
              </a:ext>
            </a:extLst>
          </p:cNvPr>
          <p:cNvPicPr>
            <a:picLocks noChangeAspect="1"/>
          </p:cNvPicPr>
          <p:nvPr/>
        </p:nvPicPr>
        <p:blipFill>
          <a:blip r:embed="rId7"/>
          <a:stretch>
            <a:fillRect/>
          </a:stretch>
        </p:blipFill>
        <p:spPr>
          <a:xfrm>
            <a:off x="6916646" y="2715368"/>
            <a:ext cx="1759810" cy="1361704"/>
          </a:xfrm>
          <a:prstGeom prst="rect">
            <a:avLst/>
          </a:prstGeom>
        </p:spPr>
      </p:pic>
    </p:spTree>
    <p:extLst>
      <p:ext uri="{BB962C8B-B14F-4D97-AF65-F5344CB8AC3E}">
        <p14:creationId xmlns:p14="http://schemas.microsoft.com/office/powerpoint/2010/main" val="18202142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0194DD8-8BAF-4B18-AA68-A47DB609922A}"/>
              </a:ext>
            </a:extLst>
          </p:cNvPr>
          <p:cNvSpPr txBox="1">
            <a:spLocks/>
          </p:cNvSpPr>
          <p:nvPr/>
        </p:nvSpPr>
        <p:spPr bwMode="auto">
          <a:xfrm>
            <a:off x="468313" y="1412875"/>
            <a:ext cx="7923212" cy="41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eaLnBrk="1" hangingPunct="1">
              <a:lnSpc>
                <a:spcPts val="2160"/>
              </a:lnSpc>
              <a:buFontTx/>
              <a:buNone/>
            </a:pPr>
            <a:r>
              <a:rPr lang="fr-CA" sz="1800" dirty="0"/>
              <a:t>Il faut maintenant intégrer le remboursement de votre dette à votre budget. Inscrivez le versement mensuel dans la catégorie « Dettes » de vos dépenses.</a:t>
            </a:r>
          </a:p>
          <a:p>
            <a:pPr marL="0" indent="0" eaLnBrk="1" hangingPunct="1">
              <a:lnSpc>
                <a:spcPts val="2160"/>
              </a:lnSpc>
              <a:buFontTx/>
              <a:buNone/>
            </a:pPr>
            <a:r>
              <a:rPr lang="fr-CA" sz="1800" dirty="0"/>
              <a:t>Voici un exemple : Dans le cas de la dette A, le versement mensuel est de 27,21 $</a:t>
            </a:r>
          </a:p>
        </p:txBody>
      </p:sp>
      <p:pic>
        <p:nvPicPr>
          <p:cNvPr id="15" name="Picture 14">
            <a:extLst>
              <a:ext uri="{FF2B5EF4-FFF2-40B4-BE49-F238E27FC236}">
                <a16:creationId xmlns:a16="http://schemas.microsoft.com/office/drawing/2014/main" id="{9465A37B-A756-4EC2-A129-F328A208149B}"/>
              </a:ext>
            </a:extLst>
          </p:cNvPr>
          <p:cNvPicPr>
            <a:picLocks noChangeAspect="1"/>
          </p:cNvPicPr>
          <p:nvPr/>
        </p:nvPicPr>
        <p:blipFill>
          <a:blip r:embed="rId2"/>
          <a:stretch>
            <a:fillRect/>
          </a:stretch>
        </p:blipFill>
        <p:spPr>
          <a:xfrm>
            <a:off x="536631" y="3513203"/>
            <a:ext cx="8248413" cy="707885"/>
          </a:xfrm>
          <a:prstGeom prst="rect">
            <a:avLst/>
          </a:prstGeom>
        </p:spPr>
      </p:pic>
      <p:pic>
        <p:nvPicPr>
          <p:cNvPr id="16" name="Content Placeholder 8">
            <a:extLst>
              <a:ext uri="{FF2B5EF4-FFF2-40B4-BE49-F238E27FC236}">
                <a16:creationId xmlns:a16="http://schemas.microsoft.com/office/drawing/2014/main" id="{37E12076-C239-42D9-B42A-C810724B1986}"/>
              </a:ext>
            </a:extLst>
          </p:cNvPr>
          <p:cNvPicPr>
            <a:picLocks noChangeAspect="1"/>
          </p:cNvPicPr>
          <p:nvPr/>
        </p:nvPicPr>
        <p:blipFill rotWithShape="1">
          <a:blip r:embed="rId3"/>
          <a:srcRect b="21156"/>
          <a:stretch/>
        </p:blipFill>
        <p:spPr bwMode="auto">
          <a:xfrm>
            <a:off x="467544" y="3075526"/>
            <a:ext cx="8280329" cy="458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p:txBody>
          <a:bodyPr/>
          <a:lstStyle/>
          <a:p>
            <a:pPr eaLnBrk="1" hangingPunct="1"/>
            <a:r>
              <a:rPr lang="fr-CA">
                <a:solidFill>
                  <a:srgbClr val="005954"/>
                </a:solidFill>
                <a:latin typeface="Open Sans" panose="020B0606030504020204" pitchFamily="34" charset="0"/>
              </a:rPr>
              <a:t>Si vous choisissez d’emprunter...</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AB804E13-85C6-4A0F-A36E-C87F50D1495A}"/>
              </a:ext>
            </a:extLst>
          </p:cNvPr>
          <p:cNvSpPr txBox="1"/>
          <p:nvPr/>
        </p:nvSpPr>
        <p:spPr>
          <a:xfrm>
            <a:off x="3121608" y="3645024"/>
            <a:ext cx="1296144" cy="461665"/>
          </a:xfrm>
          <a:prstGeom prst="rect">
            <a:avLst/>
          </a:prstGeom>
          <a:noFill/>
        </p:spPr>
        <p:txBody>
          <a:bodyPr wrap="square" rtlCol="0">
            <a:spAutoFit/>
          </a:bodyPr>
          <a:lstStyle/>
          <a:p>
            <a:r>
              <a:rPr lang="fr-CA" dirty="0"/>
              <a:t>27,21 $</a:t>
            </a:r>
          </a:p>
        </p:txBody>
      </p:sp>
      <p:sp>
        <p:nvSpPr>
          <p:cNvPr id="12" name="TextBox 11">
            <a:extLst>
              <a:ext uri="{FF2B5EF4-FFF2-40B4-BE49-F238E27FC236}">
                <a16:creationId xmlns:a16="http://schemas.microsoft.com/office/drawing/2014/main" id="{BEA4D92A-44A6-4816-9646-5CE0FFDFAFCA}"/>
              </a:ext>
            </a:extLst>
          </p:cNvPr>
          <p:cNvSpPr txBox="1"/>
          <p:nvPr/>
        </p:nvSpPr>
        <p:spPr>
          <a:xfrm>
            <a:off x="4993816" y="3645024"/>
            <a:ext cx="1296144" cy="461665"/>
          </a:xfrm>
          <a:prstGeom prst="rect">
            <a:avLst/>
          </a:prstGeom>
          <a:noFill/>
        </p:spPr>
        <p:txBody>
          <a:bodyPr wrap="square" rtlCol="0">
            <a:spAutoFit/>
          </a:bodyPr>
          <a:lstStyle/>
          <a:p>
            <a:r>
              <a:rPr lang="fr-CA" dirty="0"/>
              <a:t>27,21 $</a:t>
            </a:r>
          </a:p>
        </p:txBody>
      </p:sp>
      <p:sp>
        <p:nvSpPr>
          <p:cNvPr id="13" name="TextBox 12">
            <a:extLst>
              <a:ext uri="{FF2B5EF4-FFF2-40B4-BE49-F238E27FC236}">
                <a16:creationId xmlns:a16="http://schemas.microsoft.com/office/drawing/2014/main" id="{D1B41882-C756-4778-8AE7-823F1256FE24}"/>
              </a:ext>
            </a:extLst>
          </p:cNvPr>
          <p:cNvSpPr txBox="1"/>
          <p:nvPr/>
        </p:nvSpPr>
        <p:spPr>
          <a:xfrm>
            <a:off x="7236296" y="3645024"/>
            <a:ext cx="1296144" cy="461665"/>
          </a:xfrm>
          <a:prstGeom prst="rect">
            <a:avLst/>
          </a:prstGeom>
          <a:noFill/>
        </p:spPr>
        <p:txBody>
          <a:bodyPr wrap="square" rtlCol="0">
            <a:spAutoFit/>
          </a:bodyPr>
          <a:lstStyle/>
          <a:p>
            <a:r>
              <a:rPr lang="fr-CA"/>
              <a:t>0 $</a:t>
            </a:r>
          </a:p>
        </p:txBody>
      </p:sp>
      <p:sp>
        <p:nvSpPr>
          <p:cNvPr id="11" name="TextBox 10">
            <a:extLst>
              <a:ext uri="{FF2B5EF4-FFF2-40B4-BE49-F238E27FC236}">
                <a16:creationId xmlns:a16="http://schemas.microsoft.com/office/drawing/2014/main" id="{CD4E5CB2-A9E1-4FDA-8DEF-5C71C9F47E24}"/>
              </a:ext>
            </a:extLst>
          </p:cNvPr>
          <p:cNvSpPr txBox="1"/>
          <p:nvPr/>
        </p:nvSpPr>
        <p:spPr>
          <a:xfrm>
            <a:off x="1979712" y="4587504"/>
            <a:ext cx="6915100" cy="707886"/>
          </a:xfrm>
          <a:prstGeom prst="rect">
            <a:avLst/>
          </a:prstGeom>
          <a:noFill/>
        </p:spPr>
        <p:txBody>
          <a:bodyPr wrap="square" rtlCol="0">
            <a:spAutoFit/>
          </a:bodyPr>
          <a:lstStyle/>
          <a:p>
            <a:r>
              <a:rPr lang="fr-CA" sz="2000">
                <a:solidFill>
                  <a:srgbClr val="002060"/>
                </a:solidFill>
                <a:latin typeface="Britannic Bold" panose="020B0903060703020204" pitchFamily="34" charset="0"/>
              </a:rPr>
              <a:t>Vous ne devez pas nécessairement épargner pendant que vous remboursez votre dette.</a:t>
            </a:r>
          </a:p>
        </p:txBody>
      </p:sp>
      <p:pic>
        <p:nvPicPr>
          <p:cNvPr id="14" name="Picture 13">
            <a:extLst>
              <a:ext uri="{FF2B5EF4-FFF2-40B4-BE49-F238E27FC236}">
                <a16:creationId xmlns:a16="http://schemas.microsoft.com/office/drawing/2014/main" id="{77288610-DD4A-41EE-B426-F8E811F983C1}"/>
              </a:ext>
            </a:extLst>
          </p:cNvPr>
          <p:cNvPicPr>
            <a:picLocks noChangeAspect="1"/>
          </p:cNvPicPr>
          <p:nvPr/>
        </p:nvPicPr>
        <p:blipFill>
          <a:blip r:embed="rId4"/>
          <a:stretch>
            <a:fillRect/>
          </a:stretch>
        </p:blipFill>
        <p:spPr>
          <a:xfrm>
            <a:off x="828081" y="4394412"/>
            <a:ext cx="1079351" cy="1094069"/>
          </a:xfrm>
          <a:prstGeom prst="rect">
            <a:avLst/>
          </a:prstGeom>
        </p:spPr>
      </p:pic>
    </p:spTree>
    <p:extLst>
      <p:ext uri="{BB962C8B-B14F-4D97-AF65-F5344CB8AC3E}">
        <p14:creationId xmlns:p14="http://schemas.microsoft.com/office/powerpoint/2010/main" val="183615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0194DD8-8BAF-4B18-AA68-A47DB609922A}"/>
              </a:ext>
            </a:extLst>
          </p:cNvPr>
          <p:cNvSpPr txBox="1">
            <a:spLocks/>
          </p:cNvSpPr>
          <p:nvPr/>
        </p:nvSpPr>
        <p:spPr bwMode="auto">
          <a:xfrm>
            <a:off x="468313" y="1556543"/>
            <a:ext cx="7923212" cy="41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eaLnBrk="1" hangingPunct="1">
              <a:lnSpc>
                <a:spcPts val="2160"/>
              </a:lnSpc>
              <a:buFontTx/>
              <a:buNone/>
            </a:pPr>
            <a:r>
              <a:rPr lang="fr-CA" sz="1800" dirty="0"/>
              <a:t>Vous devrez tenir compte du montant que vous placez chaque mois. Inscrivez le montant mensuel dans la catégorie « Épargne et placements » de vos dépenses. </a:t>
            </a:r>
            <a:endParaRPr lang="en-US" altLang="en-US" sz="1800" kern="0" dirty="0"/>
          </a:p>
          <a:p>
            <a:pPr marL="0" indent="0" eaLnBrk="1" hangingPunct="1">
              <a:lnSpc>
                <a:spcPts val="2160"/>
              </a:lnSpc>
              <a:buFontTx/>
              <a:buNone/>
            </a:pPr>
            <a:r>
              <a:rPr lang="fr-CA" sz="1800" dirty="0"/>
              <a:t>Voici un exemple : Dans le cas du placement A, vous devez mettre 30 $ de côté par mois.</a:t>
            </a:r>
          </a:p>
          <a:p>
            <a:pPr marL="0" indent="0" eaLnBrk="1" hangingPunct="1">
              <a:lnSpc>
                <a:spcPts val="2160"/>
              </a:lnSpc>
              <a:buFontTx/>
              <a:buNone/>
            </a:pPr>
            <a:endParaRPr lang="en-US" altLang="en-US" sz="1800" kern="0" dirty="0"/>
          </a:p>
          <a:p>
            <a:pPr marL="0" indent="0" eaLnBrk="1" hangingPunct="1">
              <a:lnSpc>
                <a:spcPts val="2160"/>
              </a:lnSpc>
              <a:buFontTx/>
              <a:buNone/>
            </a:pPr>
            <a:endParaRPr lang="en-US" altLang="en-US" sz="1800" kern="0" dirty="0"/>
          </a:p>
          <a:p>
            <a:pPr marL="0" indent="0" eaLnBrk="1" hangingPunct="1">
              <a:lnSpc>
                <a:spcPts val="2160"/>
              </a:lnSpc>
              <a:buFontTx/>
              <a:buNone/>
            </a:pPr>
            <a:endParaRPr lang="en-US" altLang="en-US" sz="1800" kern="0" dirty="0"/>
          </a:p>
        </p:txBody>
      </p:sp>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p:txBody>
          <a:bodyPr/>
          <a:lstStyle/>
          <a:p>
            <a:pPr eaLnBrk="1" hangingPunct="1"/>
            <a:r>
              <a:rPr lang="fr-CA">
                <a:solidFill>
                  <a:srgbClr val="005954"/>
                </a:solidFill>
                <a:latin typeface="Open Sans" panose="020B0606030504020204" pitchFamily="34" charset="0"/>
              </a:rPr>
              <a:t>Si vous choisissez de placer votre argent…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412776"/>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66DEAF51-697E-46A9-9FCC-2351061EDB1F}"/>
              </a:ext>
            </a:extLst>
          </p:cNvPr>
          <p:cNvSpPr txBox="1"/>
          <p:nvPr/>
        </p:nvSpPr>
        <p:spPr>
          <a:xfrm>
            <a:off x="1979712" y="4953362"/>
            <a:ext cx="6771581" cy="707886"/>
          </a:xfrm>
          <a:prstGeom prst="rect">
            <a:avLst/>
          </a:prstGeom>
          <a:noFill/>
        </p:spPr>
        <p:txBody>
          <a:bodyPr wrap="square" rtlCol="0">
            <a:spAutoFit/>
          </a:bodyPr>
          <a:lstStyle/>
          <a:p>
            <a:r>
              <a:rPr lang="fr-CA" sz="2000" dirty="0">
                <a:solidFill>
                  <a:srgbClr val="002060"/>
                </a:solidFill>
                <a:latin typeface="Britannic Bold" panose="020B0903060703020204" pitchFamily="34" charset="0"/>
              </a:rPr>
              <a:t>Facultatif : Vous pouvez épargner de l’argent en plus de ce que vous placez. </a:t>
            </a:r>
          </a:p>
        </p:txBody>
      </p:sp>
      <p:pic>
        <p:nvPicPr>
          <p:cNvPr id="14" name="Picture 13">
            <a:extLst>
              <a:ext uri="{FF2B5EF4-FFF2-40B4-BE49-F238E27FC236}">
                <a16:creationId xmlns:a16="http://schemas.microsoft.com/office/drawing/2014/main" id="{8AD0F690-A56F-4923-9D20-A434565E5782}"/>
              </a:ext>
            </a:extLst>
          </p:cNvPr>
          <p:cNvPicPr>
            <a:picLocks noChangeAspect="1"/>
          </p:cNvPicPr>
          <p:nvPr/>
        </p:nvPicPr>
        <p:blipFill>
          <a:blip r:embed="rId2"/>
          <a:stretch>
            <a:fillRect/>
          </a:stretch>
        </p:blipFill>
        <p:spPr>
          <a:xfrm>
            <a:off x="828081" y="4783203"/>
            <a:ext cx="1079351" cy="1094069"/>
          </a:xfrm>
          <a:prstGeom prst="rect">
            <a:avLst/>
          </a:prstGeom>
        </p:spPr>
      </p:pic>
      <p:grpSp>
        <p:nvGrpSpPr>
          <p:cNvPr id="23" name="Group 22">
            <a:extLst>
              <a:ext uri="{FF2B5EF4-FFF2-40B4-BE49-F238E27FC236}">
                <a16:creationId xmlns:a16="http://schemas.microsoft.com/office/drawing/2014/main" id="{18617466-9CAE-42E6-B4D0-C9EC1853E7E2}"/>
              </a:ext>
            </a:extLst>
          </p:cNvPr>
          <p:cNvGrpSpPr/>
          <p:nvPr/>
        </p:nvGrpSpPr>
        <p:grpSpPr>
          <a:xfrm>
            <a:off x="542653" y="3351791"/>
            <a:ext cx="7848872" cy="1094069"/>
            <a:chOff x="395536" y="3460626"/>
            <a:chExt cx="8604448" cy="1192510"/>
          </a:xfrm>
        </p:grpSpPr>
        <p:pic>
          <p:nvPicPr>
            <p:cNvPr id="24" name="Picture 23">
              <a:extLst>
                <a:ext uri="{FF2B5EF4-FFF2-40B4-BE49-F238E27FC236}">
                  <a16:creationId xmlns:a16="http://schemas.microsoft.com/office/drawing/2014/main" id="{359B455A-0EEC-4196-922E-96A2D13D78A4}"/>
                </a:ext>
              </a:extLst>
            </p:cNvPr>
            <p:cNvPicPr>
              <a:picLocks noChangeAspect="1"/>
            </p:cNvPicPr>
            <p:nvPr/>
          </p:nvPicPr>
          <p:blipFill rotWithShape="1">
            <a:blip r:embed="rId3"/>
            <a:srcRect t="7115"/>
            <a:stretch/>
          </p:blipFill>
          <p:spPr>
            <a:xfrm>
              <a:off x="395536" y="3961454"/>
              <a:ext cx="8604448" cy="691682"/>
            </a:xfrm>
            <a:prstGeom prst="rect">
              <a:avLst/>
            </a:prstGeom>
          </p:spPr>
        </p:pic>
        <p:sp>
          <p:nvSpPr>
            <p:cNvPr id="25" name="TextBox 24">
              <a:extLst>
                <a:ext uri="{FF2B5EF4-FFF2-40B4-BE49-F238E27FC236}">
                  <a16:creationId xmlns:a16="http://schemas.microsoft.com/office/drawing/2014/main" id="{3FB43272-D6EB-49BA-AEDC-827D52D2BB9A}"/>
                </a:ext>
              </a:extLst>
            </p:cNvPr>
            <p:cNvSpPr txBox="1"/>
            <p:nvPr/>
          </p:nvSpPr>
          <p:spPr>
            <a:xfrm>
              <a:off x="3346538" y="4070999"/>
              <a:ext cx="1008112" cy="461665"/>
            </a:xfrm>
            <a:prstGeom prst="rect">
              <a:avLst/>
            </a:prstGeom>
            <a:noFill/>
          </p:spPr>
          <p:txBody>
            <a:bodyPr wrap="square" rtlCol="0">
              <a:spAutoFit/>
            </a:bodyPr>
            <a:lstStyle/>
            <a:p>
              <a:r>
                <a:rPr lang="fr-CA" dirty="0"/>
                <a:t>30 $</a:t>
              </a:r>
            </a:p>
          </p:txBody>
        </p:sp>
        <p:sp>
          <p:nvSpPr>
            <p:cNvPr id="26" name="TextBox 25">
              <a:extLst>
                <a:ext uri="{FF2B5EF4-FFF2-40B4-BE49-F238E27FC236}">
                  <a16:creationId xmlns:a16="http://schemas.microsoft.com/office/drawing/2014/main" id="{7B7E0E55-0286-4999-85F7-A207B62AA1B1}"/>
                </a:ext>
              </a:extLst>
            </p:cNvPr>
            <p:cNvSpPr txBox="1"/>
            <p:nvPr/>
          </p:nvSpPr>
          <p:spPr>
            <a:xfrm>
              <a:off x="5469438" y="4070999"/>
              <a:ext cx="1008112" cy="461665"/>
            </a:xfrm>
            <a:prstGeom prst="rect">
              <a:avLst/>
            </a:prstGeom>
            <a:noFill/>
          </p:spPr>
          <p:txBody>
            <a:bodyPr wrap="square" rtlCol="0">
              <a:spAutoFit/>
            </a:bodyPr>
            <a:lstStyle/>
            <a:p>
              <a:r>
                <a:rPr lang="fr-CA" dirty="0"/>
                <a:t>30 $</a:t>
              </a:r>
            </a:p>
          </p:txBody>
        </p:sp>
        <p:sp>
          <p:nvSpPr>
            <p:cNvPr id="27" name="TextBox 26">
              <a:extLst>
                <a:ext uri="{FF2B5EF4-FFF2-40B4-BE49-F238E27FC236}">
                  <a16:creationId xmlns:a16="http://schemas.microsoft.com/office/drawing/2014/main" id="{33EBF4E4-F975-4803-BEBA-7E872E8E02FC}"/>
                </a:ext>
              </a:extLst>
            </p:cNvPr>
            <p:cNvSpPr txBox="1"/>
            <p:nvPr/>
          </p:nvSpPr>
          <p:spPr>
            <a:xfrm>
              <a:off x="7505197" y="4092498"/>
              <a:ext cx="1296144" cy="461665"/>
            </a:xfrm>
            <a:prstGeom prst="rect">
              <a:avLst/>
            </a:prstGeom>
            <a:noFill/>
          </p:spPr>
          <p:txBody>
            <a:bodyPr wrap="square" rtlCol="0">
              <a:spAutoFit/>
            </a:bodyPr>
            <a:lstStyle/>
            <a:p>
              <a:r>
                <a:rPr lang="fr-CA"/>
                <a:t>0 $</a:t>
              </a:r>
            </a:p>
          </p:txBody>
        </p:sp>
        <p:pic>
          <p:nvPicPr>
            <p:cNvPr id="28" name="Content Placeholder 8">
              <a:extLst>
                <a:ext uri="{FF2B5EF4-FFF2-40B4-BE49-F238E27FC236}">
                  <a16:creationId xmlns:a16="http://schemas.microsoft.com/office/drawing/2014/main" id="{2922F6ED-BD4A-4C75-A678-BCB03C2D0869}"/>
                </a:ext>
              </a:extLst>
            </p:cNvPr>
            <p:cNvPicPr>
              <a:picLocks noChangeAspect="1"/>
            </p:cNvPicPr>
            <p:nvPr/>
          </p:nvPicPr>
          <p:blipFill rotWithShape="1">
            <a:blip r:embed="rId4"/>
            <a:srcRect b="21156"/>
            <a:stretch/>
          </p:blipFill>
          <p:spPr bwMode="auto">
            <a:xfrm>
              <a:off x="395536" y="3460626"/>
              <a:ext cx="8604448" cy="476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8">
              <a:extLst>
                <a:ext uri="{FF2B5EF4-FFF2-40B4-BE49-F238E27FC236}">
                  <a16:creationId xmlns:a16="http://schemas.microsoft.com/office/drawing/2014/main" id="{3D27CA59-4ABC-4CBA-BF48-4116FF8E3A76}"/>
                </a:ext>
              </a:extLst>
            </p:cNvPr>
            <p:cNvPicPr>
              <a:picLocks noChangeAspect="1"/>
            </p:cNvPicPr>
            <p:nvPr/>
          </p:nvPicPr>
          <p:blipFill>
            <a:blip r:embed="rId5"/>
            <a:stretch>
              <a:fillRect/>
            </a:stretch>
          </p:blipFill>
          <p:spPr>
            <a:xfrm>
              <a:off x="441929" y="4109815"/>
              <a:ext cx="1846660" cy="461665"/>
            </a:xfrm>
            <a:prstGeom prst="rect">
              <a:avLst/>
            </a:prstGeom>
          </p:spPr>
        </p:pic>
      </p:grpSp>
    </p:spTree>
    <p:extLst>
      <p:ext uri="{BB962C8B-B14F-4D97-AF65-F5344CB8AC3E}">
        <p14:creationId xmlns:p14="http://schemas.microsoft.com/office/powerpoint/2010/main" val="370576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Budget mensuel : 1</a:t>
            </a:r>
            <a:r>
              <a:rPr lang="fr-CA" baseline="30000">
                <a:solidFill>
                  <a:srgbClr val="005954"/>
                </a:solidFill>
                <a:latin typeface="Open Sans" panose="020B0606030504020204" pitchFamily="34" charset="0"/>
              </a:rPr>
              <a:t>re</a:t>
            </a:r>
            <a:r>
              <a:rPr lang="fr-CA">
                <a:solidFill>
                  <a:srgbClr val="005954"/>
                </a:solidFill>
                <a:latin typeface="Open Sans" panose="020B0606030504020204" pitchFamily="34" charset="0"/>
              </a:rPr>
              <a:t> année, juin</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a:t>Établissez un nouveau budget mensuel pour le mois de juin de la première année en tenant compte de l’argent emprunté ou placé :</a:t>
            </a:r>
          </a:p>
          <a:p>
            <a:pPr eaLnBrk="1" hangingPunct="1">
              <a:lnSpc>
                <a:spcPts val="2160"/>
              </a:lnSpc>
              <a:buFont typeface="+mj-lt"/>
              <a:buAutoNum type="arabicPeriod"/>
            </a:pPr>
            <a:r>
              <a:rPr lang="fr-CA"/>
              <a:t>Vous pouvez vous servir du budget de mai comme point de référence.</a:t>
            </a:r>
          </a:p>
          <a:p>
            <a:pPr eaLnBrk="1" hangingPunct="1">
              <a:lnSpc>
                <a:spcPts val="2160"/>
              </a:lnSpc>
              <a:buFont typeface="+mj-lt"/>
              <a:buAutoNum type="arabicPeriod"/>
            </a:pPr>
            <a:r>
              <a:rPr lang="fr-CA"/>
              <a:t>Ajoutez les montants associés à l’emprunt ou au placement que vous avez choisi. </a:t>
            </a:r>
          </a:p>
          <a:p>
            <a:pPr eaLnBrk="1" hangingPunct="1">
              <a:lnSpc>
                <a:spcPts val="2160"/>
              </a:lnSpc>
              <a:buFont typeface="+mj-lt"/>
              <a:buAutoNum type="arabicPeriod"/>
            </a:pPr>
            <a:r>
              <a:rPr lang="fr-CA"/>
              <a:t>Il se pourrait que vous deviez ajuster d’autres dépenses pour équilibrer votre budget. (Vous trouverez les options de nourriture, d’habillement, de divertissement, d’Internet et de câble et de téléphone cellulaire aux diapositives 27 à 31.</a:t>
            </a:r>
          </a:p>
          <a:p>
            <a:pPr eaLnBrk="1" hangingPunct="1">
              <a:lnSpc>
                <a:spcPts val="2160"/>
              </a:lnSpc>
              <a:buFont typeface="+mj-lt"/>
              <a:buAutoNum type="arabicPeriod"/>
            </a:pPr>
            <a:r>
              <a:rPr lang="fr-CA"/>
              <a:t>N’oubliez pas d’équilibre votre budget.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111876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réelles</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graphicFrame>
        <p:nvGraphicFramePr>
          <p:cNvPr id="5" name="Table 4">
            <a:extLst>
              <a:ext uri="{FF2B5EF4-FFF2-40B4-BE49-F238E27FC236}">
                <a16:creationId xmlns:a16="http://schemas.microsoft.com/office/drawing/2014/main" id="{FBF59501-4A75-4141-A364-EBA62E2D71FF}"/>
              </a:ext>
            </a:extLst>
          </p:cNvPr>
          <p:cNvGraphicFramePr>
            <a:graphicFrameLocks noGrp="1"/>
          </p:cNvGraphicFramePr>
          <p:nvPr>
            <p:extLst>
              <p:ext uri="{D42A27DB-BD31-4B8C-83A1-F6EECF244321}">
                <p14:modId xmlns:p14="http://schemas.microsoft.com/office/powerpoint/2010/main" val="4096133521"/>
              </p:ext>
            </p:extLst>
          </p:nvPr>
        </p:nvGraphicFramePr>
        <p:xfrm>
          <a:off x="1861923" y="1196752"/>
          <a:ext cx="5420153" cy="5191760"/>
        </p:xfrm>
        <a:graphic>
          <a:graphicData uri="http://schemas.openxmlformats.org/drawingml/2006/table">
            <a:tbl>
              <a:tblPr firstRow="1" bandRow="1">
                <a:tableStyleId>{5C22544A-7EE6-4342-B048-85BDC9FD1C3A}</a:tableStyleId>
              </a:tblPr>
              <a:tblGrid>
                <a:gridCol w="2611841">
                  <a:extLst>
                    <a:ext uri="{9D8B030D-6E8A-4147-A177-3AD203B41FA5}">
                      <a16:colId xmlns:a16="http://schemas.microsoft.com/office/drawing/2014/main" val="1584151020"/>
                    </a:ext>
                  </a:extLst>
                </a:gridCol>
                <a:gridCol w="2808312">
                  <a:extLst>
                    <a:ext uri="{9D8B030D-6E8A-4147-A177-3AD203B41FA5}">
                      <a16:colId xmlns:a16="http://schemas.microsoft.com/office/drawing/2014/main" val="2253968683"/>
                    </a:ext>
                  </a:extLst>
                </a:gridCol>
              </a:tblGrid>
              <a:tr h="370840">
                <a:tc>
                  <a:txBody>
                    <a:bodyPr/>
                    <a:lstStyle/>
                    <a:p>
                      <a:pPr algn="ctr"/>
                      <a:r>
                        <a:rPr lang="fr-CA" sz="1600" i="0" dirty="0">
                          <a:solidFill>
                            <a:schemeClr val="tx1"/>
                          </a:solidFill>
                        </a:rPr>
                        <a:t>Dépenses</a:t>
                      </a:r>
                    </a:p>
                  </a:txBody>
                  <a:tcPr/>
                </a:tc>
                <a:tc>
                  <a:txBody>
                    <a:bodyPr/>
                    <a:lstStyle/>
                    <a:p>
                      <a:pPr algn="ctr"/>
                      <a:r>
                        <a:rPr lang="fr-CA" sz="1600" i="0">
                          <a:solidFill>
                            <a:schemeClr val="tx1"/>
                          </a:solidFill>
                        </a:rPr>
                        <a:t>Réel</a:t>
                      </a:r>
                    </a:p>
                  </a:txBody>
                  <a:tcPr/>
                </a:tc>
                <a:extLst>
                  <a:ext uri="{0D108BD9-81ED-4DB2-BD59-A6C34878D82A}">
                    <a16:rowId xmlns:a16="http://schemas.microsoft.com/office/drawing/2014/main" val="796994766"/>
                  </a:ext>
                </a:extLst>
              </a:tr>
              <a:tr h="370840">
                <a:tc>
                  <a:txBody>
                    <a:bodyPr/>
                    <a:lstStyle/>
                    <a:p>
                      <a:r>
                        <a:rPr lang="fr-CA" sz="1600" dirty="0"/>
                        <a:t>Loyer</a:t>
                      </a:r>
                    </a:p>
                  </a:txBody>
                  <a:tcPr/>
                </a:tc>
                <a:tc>
                  <a:txBody>
                    <a:bodyPr/>
                    <a:lstStyle/>
                    <a:p>
                      <a:pPr algn="ctr"/>
                      <a:r>
                        <a:rPr lang="fr-CA" sz="1600"/>
                        <a:t>700 $</a:t>
                      </a:r>
                    </a:p>
                  </a:txBody>
                  <a:tcPr/>
                </a:tc>
                <a:extLst>
                  <a:ext uri="{0D108BD9-81ED-4DB2-BD59-A6C34878D82A}">
                    <a16:rowId xmlns:a16="http://schemas.microsoft.com/office/drawing/2014/main" val="3265824676"/>
                  </a:ext>
                </a:extLst>
              </a:tr>
              <a:tr h="370840">
                <a:tc>
                  <a:txBody>
                    <a:bodyPr/>
                    <a:lstStyle/>
                    <a:p>
                      <a:r>
                        <a:rPr lang="fr-CA" sz="1600" dirty="0"/>
                        <a:t>Électricité</a:t>
                      </a:r>
                    </a:p>
                  </a:txBody>
                  <a:tcPr/>
                </a:tc>
                <a:tc>
                  <a:txBody>
                    <a:bodyPr/>
                    <a:lstStyle/>
                    <a:p>
                      <a:pPr algn="ctr"/>
                      <a:r>
                        <a:rPr lang="fr-CA" sz="1600"/>
                        <a:t>30 $</a:t>
                      </a:r>
                    </a:p>
                  </a:txBody>
                  <a:tcPr/>
                </a:tc>
                <a:extLst>
                  <a:ext uri="{0D108BD9-81ED-4DB2-BD59-A6C34878D82A}">
                    <a16:rowId xmlns:a16="http://schemas.microsoft.com/office/drawing/2014/main" val="2557311339"/>
                  </a:ext>
                </a:extLst>
              </a:tr>
              <a:tr h="370840">
                <a:tc>
                  <a:txBody>
                    <a:bodyPr/>
                    <a:lstStyle/>
                    <a:p>
                      <a:r>
                        <a:rPr lang="fr-CA" sz="1600"/>
                        <a:t>Internet et câble</a:t>
                      </a:r>
                    </a:p>
                  </a:txBody>
                  <a:tcPr/>
                </a:tc>
                <a:tc>
                  <a:txBody>
                    <a:bodyPr/>
                    <a:lstStyle/>
                    <a:p>
                      <a:pPr algn="ctr"/>
                      <a:r>
                        <a:rPr lang="fr-CA" sz="1600"/>
                        <a:t>Comme prévu</a:t>
                      </a:r>
                    </a:p>
                  </a:txBody>
                  <a:tcPr/>
                </a:tc>
                <a:extLst>
                  <a:ext uri="{0D108BD9-81ED-4DB2-BD59-A6C34878D82A}">
                    <a16:rowId xmlns:a16="http://schemas.microsoft.com/office/drawing/2014/main" val="2875030940"/>
                  </a:ext>
                </a:extLst>
              </a:tr>
              <a:tr h="370840">
                <a:tc>
                  <a:txBody>
                    <a:bodyPr/>
                    <a:lstStyle/>
                    <a:p>
                      <a:r>
                        <a:rPr lang="fr-CA" sz="1600"/>
                        <a:t>Forfait de téléphone</a:t>
                      </a:r>
                    </a:p>
                  </a:txBody>
                  <a:tcPr/>
                </a:tc>
                <a:tc>
                  <a:txBody>
                    <a:bodyPr/>
                    <a:lstStyle/>
                    <a:p>
                      <a:pPr algn="ctr"/>
                      <a:r>
                        <a:rPr lang="fr-CA" sz="1600"/>
                        <a:t>Comme prévu</a:t>
                      </a:r>
                    </a:p>
                  </a:txBody>
                  <a:tcPr/>
                </a:tc>
                <a:extLst>
                  <a:ext uri="{0D108BD9-81ED-4DB2-BD59-A6C34878D82A}">
                    <a16:rowId xmlns:a16="http://schemas.microsoft.com/office/drawing/2014/main" val="1079585952"/>
                  </a:ext>
                </a:extLst>
              </a:tr>
              <a:tr h="370840">
                <a:tc>
                  <a:txBody>
                    <a:bodyPr/>
                    <a:lstStyle/>
                    <a:p>
                      <a:r>
                        <a:rPr lang="fr-CA" sz="1600"/>
                        <a:t>Nourriture</a:t>
                      </a:r>
                    </a:p>
                  </a:txBody>
                  <a:tcPr/>
                </a:tc>
                <a:tc>
                  <a:txBody>
                    <a:bodyPr/>
                    <a:lstStyle/>
                    <a:p>
                      <a:pPr algn="ctr"/>
                      <a:r>
                        <a:rPr lang="fr-CA" sz="1600"/>
                        <a:t>Comme prévu</a:t>
                      </a:r>
                    </a:p>
                  </a:txBody>
                  <a:tcPr/>
                </a:tc>
                <a:extLst>
                  <a:ext uri="{0D108BD9-81ED-4DB2-BD59-A6C34878D82A}">
                    <a16:rowId xmlns:a16="http://schemas.microsoft.com/office/drawing/2014/main" val="829520389"/>
                  </a:ext>
                </a:extLst>
              </a:tr>
              <a:tr h="370840">
                <a:tc>
                  <a:txBody>
                    <a:bodyPr/>
                    <a:lstStyle/>
                    <a:p>
                      <a:r>
                        <a:rPr lang="fr-CA" sz="1600"/>
                        <a:t>Vêtements</a:t>
                      </a:r>
                    </a:p>
                  </a:txBody>
                  <a:tcPr/>
                </a:tc>
                <a:tc>
                  <a:txBody>
                    <a:bodyPr/>
                    <a:lstStyle/>
                    <a:p>
                      <a:pPr algn="ctr"/>
                      <a:r>
                        <a:rPr lang="fr-CA" sz="1600"/>
                        <a:t>Comme prévu</a:t>
                      </a:r>
                    </a:p>
                  </a:txBody>
                  <a:tcPr/>
                </a:tc>
                <a:extLst>
                  <a:ext uri="{0D108BD9-81ED-4DB2-BD59-A6C34878D82A}">
                    <a16:rowId xmlns:a16="http://schemas.microsoft.com/office/drawing/2014/main" val="176354617"/>
                  </a:ext>
                </a:extLst>
              </a:tr>
              <a:tr h="370840">
                <a:tc>
                  <a:txBody>
                    <a:bodyPr/>
                    <a:lstStyle/>
                    <a:p>
                      <a:r>
                        <a:rPr lang="fr-CA" sz="1600"/>
                        <a:t>Divertissement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600"/>
                        <a:t>Comme prévu</a:t>
                      </a:r>
                    </a:p>
                  </a:txBody>
                  <a:tcPr/>
                </a:tc>
                <a:extLst>
                  <a:ext uri="{0D108BD9-81ED-4DB2-BD59-A6C34878D82A}">
                    <a16:rowId xmlns:a16="http://schemas.microsoft.com/office/drawing/2014/main" val="1012874744"/>
                  </a:ext>
                </a:extLst>
              </a:tr>
              <a:tr h="370840">
                <a:tc>
                  <a:txBody>
                    <a:bodyPr/>
                    <a:lstStyle/>
                    <a:p>
                      <a:r>
                        <a:rPr lang="fr-CA" sz="1600"/>
                        <a:t>Transports</a:t>
                      </a:r>
                    </a:p>
                  </a:txBody>
                  <a:tcPr/>
                </a:tc>
                <a:tc>
                  <a:txBody>
                    <a:bodyPr/>
                    <a:lstStyle/>
                    <a:p>
                      <a:pPr algn="ctr"/>
                      <a:r>
                        <a:rPr lang="fr-CA" sz="1600"/>
                        <a:t>25 $</a:t>
                      </a:r>
                    </a:p>
                  </a:txBody>
                  <a:tcPr/>
                </a:tc>
                <a:extLst>
                  <a:ext uri="{0D108BD9-81ED-4DB2-BD59-A6C34878D82A}">
                    <a16:rowId xmlns:a16="http://schemas.microsoft.com/office/drawing/2014/main" val="2066808179"/>
                  </a:ext>
                </a:extLst>
              </a:tr>
              <a:tr h="370840">
                <a:tc>
                  <a:txBody>
                    <a:bodyPr/>
                    <a:lstStyle/>
                    <a:p>
                      <a:r>
                        <a:rPr lang="fr-CA" sz="1600"/>
                        <a:t>Effets personnels</a:t>
                      </a:r>
                    </a:p>
                  </a:txBody>
                  <a:tcPr/>
                </a:tc>
                <a:tc>
                  <a:txBody>
                    <a:bodyPr/>
                    <a:lstStyle/>
                    <a:p>
                      <a:pPr algn="ctr"/>
                      <a:r>
                        <a:rPr lang="fr-CA" sz="1600"/>
                        <a:t>40 $</a:t>
                      </a:r>
                    </a:p>
                  </a:txBody>
                  <a:tcPr/>
                </a:tc>
                <a:extLst>
                  <a:ext uri="{0D108BD9-81ED-4DB2-BD59-A6C34878D82A}">
                    <a16:rowId xmlns:a16="http://schemas.microsoft.com/office/drawing/2014/main" val="3832700811"/>
                  </a:ext>
                </a:extLst>
              </a:tr>
              <a:tr h="370840">
                <a:tc>
                  <a:txBody>
                    <a:bodyPr/>
                    <a:lstStyle/>
                    <a:p>
                      <a:r>
                        <a:rPr lang="fr-CA" sz="1600"/>
                        <a:t>Frais médicaux</a:t>
                      </a:r>
                    </a:p>
                  </a:txBody>
                  <a:tcPr/>
                </a:tc>
                <a:tc>
                  <a:txBody>
                    <a:bodyPr/>
                    <a:lstStyle/>
                    <a:p>
                      <a:pPr algn="ctr"/>
                      <a:r>
                        <a:rPr lang="fr-CA" sz="1600"/>
                        <a:t>30 $</a:t>
                      </a:r>
                    </a:p>
                  </a:txBody>
                  <a:tcPr/>
                </a:tc>
                <a:extLst>
                  <a:ext uri="{0D108BD9-81ED-4DB2-BD59-A6C34878D82A}">
                    <a16:rowId xmlns:a16="http://schemas.microsoft.com/office/drawing/2014/main" val="3879860971"/>
                  </a:ext>
                </a:extLst>
              </a:tr>
              <a:tr h="370840">
                <a:tc>
                  <a:txBody>
                    <a:bodyPr/>
                    <a:lstStyle/>
                    <a:p>
                      <a:r>
                        <a:rPr lang="fr-CA" sz="1600"/>
                        <a:t>Épargner</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600"/>
                        <a:t>Comme prévu (facultatif)</a:t>
                      </a:r>
                    </a:p>
                  </a:txBody>
                  <a:tcPr/>
                </a:tc>
                <a:extLst>
                  <a:ext uri="{0D108BD9-81ED-4DB2-BD59-A6C34878D82A}">
                    <a16:rowId xmlns:a16="http://schemas.microsoft.com/office/drawing/2014/main" val="3130462105"/>
                  </a:ext>
                </a:extLst>
              </a:tr>
              <a:tr h="370840">
                <a:tc>
                  <a:txBody>
                    <a:bodyPr/>
                    <a:lstStyle/>
                    <a:p>
                      <a:r>
                        <a:rPr lang="fr-CA" sz="1600"/>
                        <a:t>Placement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600"/>
                        <a:t>Comme prévu</a:t>
                      </a:r>
                    </a:p>
                  </a:txBody>
                  <a:tcPr/>
                </a:tc>
                <a:extLst>
                  <a:ext uri="{0D108BD9-81ED-4DB2-BD59-A6C34878D82A}">
                    <a16:rowId xmlns:a16="http://schemas.microsoft.com/office/drawing/2014/main" val="1422850425"/>
                  </a:ext>
                </a:extLst>
              </a:tr>
              <a:tr h="370840">
                <a:tc>
                  <a:txBody>
                    <a:bodyPr/>
                    <a:lstStyle/>
                    <a:p>
                      <a:r>
                        <a:rPr lang="fr-CA" sz="1600"/>
                        <a:t>Dette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600" dirty="0"/>
                        <a:t>Comme prévu</a:t>
                      </a:r>
                    </a:p>
                  </a:txBody>
                  <a:tcPr/>
                </a:tc>
                <a:extLst>
                  <a:ext uri="{0D108BD9-81ED-4DB2-BD59-A6C34878D82A}">
                    <a16:rowId xmlns:a16="http://schemas.microsoft.com/office/drawing/2014/main" val="3776095441"/>
                  </a:ext>
                </a:extLst>
              </a:tr>
            </a:tbl>
          </a:graphicData>
        </a:graphic>
      </p:graphicFrame>
    </p:spTree>
    <p:extLst>
      <p:ext uri="{BB962C8B-B14F-4D97-AF65-F5344CB8AC3E}">
        <p14:creationId xmlns:p14="http://schemas.microsoft.com/office/powerpoint/2010/main" val="28469205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D4489D0-0F57-48BC-9C06-EA8B5134F857}"/>
              </a:ext>
            </a:extLst>
          </p:cNvPr>
          <p:cNvGrpSpPr/>
          <p:nvPr/>
        </p:nvGrpSpPr>
        <p:grpSpPr>
          <a:xfrm>
            <a:off x="487905" y="3282952"/>
            <a:ext cx="8208912" cy="2306288"/>
            <a:chOff x="301405" y="1615982"/>
            <a:chExt cx="8574328" cy="2378197"/>
          </a:xfrm>
        </p:grpSpPr>
        <p:pic>
          <p:nvPicPr>
            <p:cNvPr id="9" name="Picture 8" descr="Table, calendar&#10;&#10;Description automatically generated">
              <a:extLst>
                <a:ext uri="{FF2B5EF4-FFF2-40B4-BE49-F238E27FC236}">
                  <a16:creationId xmlns:a16="http://schemas.microsoft.com/office/drawing/2014/main" id="{36068524-F98F-4CF2-AE08-D8C2A50C8138}"/>
                </a:ext>
              </a:extLst>
            </p:cNvPr>
            <p:cNvPicPr>
              <a:picLocks noChangeAspect="1"/>
            </p:cNvPicPr>
            <p:nvPr/>
          </p:nvPicPr>
          <p:blipFill rotWithShape="1">
            <a:blip r:embed="rId3"/>
            <a:srcRect b="62098"/>
            <a:stretch/>
          </p:blipFill>
          <p:spPr>
            <a:xfrm>
              <a:off x="301405" y="1615982"/>
              <a:ext cx="8541189" cy="1374348"/>
            </a:xfrm>
            <a:prstGeom prst="rect">
              <a:avLst/>
            </a:prstGeom>
          </p:spPr>
        </p:pic>
        <p:pic>
          <p:nvPicPr>
            <p:cNvPr id="10" name="Picture 9" descr="Chart&#10;&#10;Description automatically generated with medium confidence">
              <a:extLst>
                <a:ext uri="{FF2B5EF4-FFF2-40B4-BE49-F238E27FC236}">
                  <a16:creationId xmlns:a16="http://schemas.microsoft.com/office/drawing/2014/main" id="{E84716E0-C151-46D8-AF64-1576D4BF3327}"/>
                </a:ext>
              </a:extLst>
            </p:cNvPr>
            <p:cNvPicPr>
              <a:picLocks noChangeAspect="1"/>
            </p:cNvPicPr>
            <p:nvPr/>
          </p:nvPicPr>
          <p:blipFill>
            <a:blip r:embed="rId4"/>
            <a:stretch>
              <a:fillRect/>
            </a:stretch>
          </p:blipFill>
          <p:spPr>
            <a:xfrm>
              <a:off x="391697" y="2863821"/>
              <a:ext cx="8484036" cy="1130358"/>
            </a:xfrm>
            <a:prstGeom prst="rect">
              <a:avLst/>
            </a:prstGeom>
          </p:spPr>
        </p:pic>
      </p:grpSp>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600" dirty="0">
                <a:solidFill>
                  <a:srgbClr val="005954"/>
                </a:solidFill>
                <a:latin typeface="Open Sans" panose="020B0606030504020204" pitchFamily="34" charset="0"/>
              </a:rPr>
              <a:t>Solde à la fin de la première année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a:t>Inscrivez la différence mensuelle et l’épargne de juin à décembre de la première année. </a:t>
            </a:r>
          </a:p>
          <a:p>
            <a:pPr marL="0" indent="0" eaLnBrk="1" hangingPunct="1">
              <a:lnSpc>
                <a:spcPts val="2160"/>
              </a:lnSpc>
              <a:buNone/>
            </a:pPr>
            <a:r>
              <a:rPr lang="fr-CA"/>
              <a:t>Calculez votre </a:t>
            </a:r>
            <a:r>
              <a:rPr lang="fr-CA" b="1"/>
              <a:t>solde à la fin de la première année</a:t>
            </a:r>
            <a:r>
              <a:rPr lang="fr-CA"/>
              <a:t> en additionnant les différences mensuelles de janvier à décembre. </a:t>
            </a:r>
            <a:r>
              <a:rPr lang="fr-CA" b="1"/>
              <a:t>À la fin de la première année, votre solde est-il positif ou négatif?</a:t>
            </a:r>
          </a:p>
          <a:p>
            <a:pPr marL="0" indent="0" eaLnBrk="1" hangingPunct="1">
              <a:lnSpc>
                <a:spcPts val="2160"/>
              </a:lnSpc>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11" name="Rectangle 10">
            <a:extLst>
              <a:ext uri="{FF2B5EF4-FFF2-40B4-BE49-F238E27FC236}">
                <a16:creationId xmlns:a16="http://schemas.microsoft.com/office/drawing/2014/main" id="{3E7E4B11-F9FB-4D54-98A6-7B196D5C3ABF}"/>
              </a:ext>
            </a:extLst>
          </p:cNvPr>
          <p:cNvSpPr/>
          <p:nvPr/>
        </p:nvSpPr>
        <p:spPr bwMode="auto">
          <a:xfrm>
            <a:off x="7477955" y="4797152"/>
            <a:ext cx="1126493" cy="741904"/>
          </a:xfrm>
          <a:prstGeom prst="rect">
            <a:avLst/>
          </a:prstGeom>
          <a:solidFill>
            <a:srgbClr val="3DC5C4">
              <a:alpha val="4588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4549398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200" dirty="0">
                <a:solidFill>
                  <a:srgbClr val="005954"/>
                </a:solidFill>
                <a:latin typeface="Open Sans" panose="020B0606030504020204" pitchFamily="34" charset="0"/>
              </a:rPr>
              <a:t>Montant épargné à la première année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527"/>
            <a:ext cx="7923212" cy="4176713"/>
          </a:xfrm>
        </p:spPr>
        <p:txBody>
          <a:bodyPr/>
          <a:lstStyle/>
          <a:p>
            <a:pPr marL="0" indent="0" eaLnBrk="1" hangingPunct="1">
              <a:lnSpc>
                <a:spcPts val="2160"/>
              </a:lnSpc>
              <a:buNone/>
            </a:pPr>
            <a:r>
              <a:rPr lang="fr-CA"/>
              <a:t>Calculez votre épargne totale à la première année en additionnant les montants épargnés de janvier à décembre. </a:t>
            </a:r>
          </a:p>
          <a:p>
            <a:pPr marL="0" indent="0" eaLnBrk="1" hangingPunct="1">
              <a:lnSpc>
                <a:spcPts val="2160"/>
              </a:lnSpc>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grpSp>
        <p:nvGrpSpPr>
          <p:cNvPr id="9" name="Group 8">
            <a:extLst>
              <a:ext uri="{FF2B5EF4-FFF2-40B4-BE49-F238E27FC236}">
                <a16:creationId xmlns:a16="http://schemas.microsoft.com/office/drawing/2014/main" id="{D77583EB-4E4E-4043-AD3D-D75888C60B5B}"/>
              </a:ext>
            </a:extLst>
          </p:cNvPr>
          <p:cNvGrpSpPr/>
          <p:nvPr/>
        </p:nvGrpSpPr>
        <p:grpSpPr>
          <a:xfrm>
            <a:off x="338311" y="2348880"/>
            <a:ext cx="8349555" cy="2592288"/>
            <a:chOff x="542925" y="2318099"/>
            <a:chExt cx="8133257" cy="2368163"/>
          </a:xfrm>
        </p:grpSpPr>
        <p:pic>
          <p:nvPicPr>
            <p:cNvPr id="10" name="Picture 9">
              <a:extLst>
                <a:ext uri="{FF2B5EF4-FFF2-40B4-BE49-F238E27FC236}">
                  <a16:creationId xmlns:a16="http://schemas.microsoft.com/office/drawing/2014/main" id="{EFFC438C-D8A1-4E45-98F1-A47D222C4DA7}"/>
                </a:ext>
              </a:extLst>
            </p:cNvPr>
            <p:cNvPicPr>
              <a:picLocks noChangeAspect="1"/>
            </p:cNvPicPr>
            <p:nvPr/>
          </p:nvPicPr>
          <p:blipFill>
            <a:blip r:embed="rId2"/>
            <a:stretch>
              <a:fillRect/>
            </a:stretch>
          </p:blipFill>
          <p:spPr>
            <a:xfrm>
              <a:off x="542925" y="2318099"/>
              <a:ext cx="8133257" cy="2346459"/>
            </a:xfrm>
            <a:prstGeom prst="rect">
              <a:avLst/>
            </a:prstGeom>
          </p:spPr>
        </p:pic>
        <p:pic>
          <p:nvPicPr>
            <p:cNvPr id="11" name="Picture 10">
              <a:extLst>
                <a:ext uri="{FF2B5EF4-FFF2-40B4-BE49-F238E27FC236}">
                  <a16:creationId xmlns:a16="http://schemas.microsoft.com/office/drawing/2014/main" id="{65267DE4-30D0-462C-9DB7-41648236CEBD}"/>
                </a:ext>
              </a:extLst>
            </p:cNvPr>
            <p:cNvPicPr>
              <a:picLocks noChangeAspect="1"/>
            </p:cNvPicPr>
            <p:nvPr/>
          </p:nvPicPr>
          <p:blipFill rotWithShape="1">
            <a:blip r:embed="rId3"/>
            <a:srcRect t="10206" b="-1"/>
            <a:stretch/>
          </p:blipFill>
          <p:spPr>
            <a:xfrm>
              <a:off x="611560" y="2938618"/>
              <a:ext cx="8043857" cy="634398"/>
            </a:xfrm>
            <a:prstGeom prst="rect">
              <a:avLst/>
            </a:prstGeom>
          </p:spPr>
        </p:pic>
        <p:pic>
          <p:nvPicPr>
            <p:cNvPr id="12" name="Picture 11">
              <a:extLst>
                <a:ext uri="{FF2B5EF4-FFF2-40B4-BE49-F238E27FC236}">
                  <a16:creationId xmlns:a16="http://schemas.microsoft.com/office/drawing/2014/main" id="{735BB857-8DCF-4241-92EE-AA1958E4D66E}"/>
                </a:ext>
              </a:extLst>
            </p:cNvPr>
            <p:cNvPicPr>
              <a:picLocks noChangeAspect="1"/>
            </p:cNvPicPr>
            <p:nvPr/>
          </p:nvPicPr>
          <p:blipFill rotWithShape="1">
            <a:blip r:embed="rId4"/>
            <a:srcRect t="10638"/>
            <a:stretch/>
          </p:blipFill>
          <p:spPr>
            <a:xfrm>
              <a:off x="670618" y="3920816"/>
              <a:ext cx="7951635" cy="765446"/>
            </a:xfrm>
            <a:prstGeom prst="rect">
              <a:avLst/>
            </a:prstGeom>
          </p:spPr>
        </p:pic>
        <p:sp>
          <p:nvSpPr>
            <p:cNvPr id="13" name="Rectangle 12">
              <a:extLst>
                <a:ext uri="{FF2B5EF4-FFF2-40B4-BE49-F238E27FC236}">
                  <a16:creationId xmlns:a16="http://schemas.microsoft.com/office/drawing/2014/main" id="{3D6A7DA9-6127-42F2-B794-6194296931ED}"/>
                </a:ext>
              </a:extLst>
            </p:cNvPr>
            <p:cNvSpPr/>
            <p:nvPr/>
          </p:nvSpPr>
          <p:spPr bwMode="auto">
            <a:xfrm>
              <a:off x="7452320" y="3926755"/>
              <a:ext cx="1148755" cy="759507"/>
            </a:xfrm>
            <a:prstGeom prst="rect">
              <a:avLst/>
            </a:prstGeom>
            <a:solidFill>
              <a:srgbClr val="3DC5C4">
                <a:alpha val="4588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pic>
        <p:nvPicPr>
          <p:cNvPr id="3" name="Picture 2">
            <a:extLst>
              <a:ext uri="{FF2B5EF4-FFF2-40B4-BE49-F238E27FC236}">
                <a16:creationId xmlns:a16="http://schemas.microsoft.com/office/drawing/2014/main" id="{C661E5CF-0B7A-4001-A7EC-9DD42A1BB386}"/>
              </a:ext>
            </a:extLst>
          </p:cNvPr>
          <p:cNvPicPr>
            <a:picLocks noChangeAspect="1"/>
          </p:cNvPicPr>
          <p:nvPr/>
        </p:nvPicPr>
        <p:blipFill>
          <a:blip r:embed="rId5"/>
          <a:stretch>
            <a:fillRect/>
          </a:stretch>
        </p:blipFill>
        <p:spPr>
          <a:xfrm>
            <a:off x="395536" y="2992634"/>
            <a:ext cx="1440160" cy="710563"/>
          </a:xfrm>
          <a:prstGeom prst="rect">
            <a:avLst/>
          </a:prstGeom>
        </p:spPr>
      </p:pic>
    </p:spTree>
    <p:extLst>
      <p:ext uri="{BB962C8B-B14F-4D97-AF65-F5344CB8AC3E}">
        <p14:creationId xmlns:p14="http://schemas.microsoft.com/office/powerpoint/2010/main" val="36060411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dirty="0">
                <a:solidFill>
                  <a:srgbClr val="005954"/>
                </a:solidFill>
                <a:latin typeface="Open Sans" panose="020B0606030504020204" pitchFamily="34" charset="0"/>
              </a:rPr>
              <a:t>Questions de réflexion</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340768"/>
            <a:ext cx="7923212" cy="4176713"/>
          </a:xfrm>
        </p:spPr>
        <p:txBody>
          <a:bodyPr/>
          <a:lstStyle/>
          <a:p>
            <a:pPr marL="0" indent="0" eaLnBrk="1" hangingPunct="1">
              <a:lnSpc>
                <a:spcPts val="2160"/>
              </a:lnSpc>
              <a:buNone/>
            </a:pPr>
            <a:r>
              <a:rPr lang="fr-CA" b="1" dirty="0">
                <a:solidFill>
                  <a:srgbClr val="005954"/>
                </a:solidFill>
              </a:rPr>
              <a:t>Félicitations! Vous venez de terminer la première année. </a:t>
            </a:r>
            <a:r>
              <a:rPr lang="fr-CA" dirty="0"/>
              <a:t>Prenons le temps de réfléchir à ce que nous avons appris depuis le début de la leçon.</a:t>
            </a:r>
          </a:p>
          <a:p>
            <a:pPr eaLnBrk="1" hangingPunct="1">
              <a:lnSpc>
                <a:spcPts val="2160"/>
              </a:lnSpc>
              <a:buFont typeface="+mj-lt"/>
              <a:buAutoNum type="arabicPeriod"/>
            </a:pPr>
            <a:r>
              <a:rPr lang="fr-CA" dirty="0"/>
              <a:t>À la fin de la première année, votre solde était-il positif ou négatif?</a:t>
            </a:r>
          </a:p>
          <a:p>
            <a:pPr eaLnBrk="1" hangingPunct="1">
              <a:lnSpc>
                <a:spcPts val="2160"/>
              </a:lnSpc>
              <a:buFont typeface="+mj-lt"/>
              <a:buAutoNum type="arabicPeriod"/>
            </a:pPr>
            <a:r>
              <a:rPr lang="fr-CA" dirty="0"/>
              <a:t>Allez-vous changer quelque chose à la deuxième année?</a:t>
            </a:r>
          </a:p>
          <a:p>
            <a:pPr eaLnBrk="1" hangingPunct="1">
              <a:lnSpc>
                <a:spcPts val="2160"/>
              </a:lnSpc>
              <a:buFont typeface="+mj-lt"/>
              <a:buAutoNum type="arabicPeriod"/>
            </a:pPr>
            <a:r>
              <a:rPr lang="fr-CA" dirty="0"/>
              <a:t>Compte tenu de ce que vous avez épargné à la première année, allez-vous épargner davantage à la deuxième année? Allez-vous épargner moins? Allez-vous épargner le même montant? (Il sera plus facile de répondre à cette question si vous regardez l’objectif financier que vous avez choisi et comparez les deux montants.)</a:t>
            </a:r>
          </a:p>
          <a:p>
            <a:pPr eaLnBrk="1" hangingPunct="1">
              <a:lnSpc>
                <a:spcPts val="2160"/>
              </a:lnSpc>
              <a:buFont typeface="+mj-lt"/>
              <a:buAutoNum type="arabicPeriod"/>
            </a:pPr>
            <a:r>
              <a:rPr lang="fr-CA" dirty="0"/>
              <a:t>Aimeriez-vous maintenir votre objectif, ou préféreriez-vous changer d’objectif?</a:t>
            </a:r>
          </a:p>
          <a:p>
            <a:pPr eaLnBrk="1" hangingPunct="1">
              <a:lnSpc>
                <a:spcPts val="2160"/>
              </a:lnSpc>
              <a:buFont typeface="+mj-lt"/>
              <a:buAutoNum type="arabicPeriod"/>
            </a:pPr>
            <a:r>
              <a:rPr lang="fr-CA" dirty="0"/>
              <a:t>Pourquoi avez-vous choisi d’emprunter ou de placer votre argent? </a:t>
            </a:r>
          </a:p>
          <a:p>
            <a:pPr eaLnBrk="1" hangingPunct="1">
              <a:lnSpc>
                <a:spcPts val="2160"/>
              </a:lnSpc>
              <a:buFont typeface="+mj-lt"/>
              <a:buAutoNum type="arabicPeriod"/>
            </a:pPr>
            <a:r>
              <a:rPr lang="fr-CA" dirty="0"/>
              <a:t>Pourquoi avez-vous choisi une option d’emprunt ou de placement plutôt qu’une autre?</a:t>
            </a:r>
          </a:p>
          <a:p>
            <a:pPr marL="0" indent="0" eaLnBrk="1" hangingPunct="1">
              <a:lnSpc>
                <a:spcPts val="2160"/>
              </a:lnSpc>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F871AA08-7567-46D1-9A9C-47F4F8A9F421}"/>
              </a:ext>
            </a:extLst>
          </p:cNvPr>
          <p:cNvPicPr>
            <a:picLocks noChangeAspect="1"/>
          </p:cNvPicPr>
          <p:nvPr/>
        </p:nvPicPr>
        <p:blipFill rotWithShape="1">
          <a:blip r:embed="rId3"/>
          <a:srcRect r="1816" b="434"/>
          <a:stretch/>
        </p:blipFill>
        <p:spPr>
          <a:xfrm>
            <a:off x="7452320" y="116632"/>
            <a:ext cx="1339571" cy="1320546"/>
          </a:xfrm>
          <a:prstGeom prst="rect">
            <a:avLst/>
          </a:prstGeom>
        </p:spPr>
      </p:pic>
    </p:spTree>
    <p:extLst>
      <p:ext uri="{BB962C8B-B14F-4D97-AF65-F5344CB8AC3E}">
        <p14:creationId xmlns:p14="http://schemas.microsoft.com/office/powerpoint/2010/main" val="2745568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600" dirty="0">
                <a:solidFill>
                  <a:srgbClr val="005954"/>
                </a:solidFill>
                <a:latin typeface="Open Sans" panose="020B0606030504020204" pitchFamily="34" charset="0"/>
              </a:rPr>
              <a:t>Choisissez votre objectif financier</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dirty="0"/>
              <a:t>Combien d’argent voulez-vous mettre de côté dans les deux prochaines années? </a:t>
            </a:r>
          </a:p>
          <a:p>
            <a:pPr marL="0" indent="0" eaLnBrk="1" hangingPunct="1">
              <a:buNone/>
            </a:pPr>
            <a:r>
              <a:rPr lang="fr-CA" b="1" dirty="0"/>
              <a:t>Choisissez un montant :</a:t>
            </a:r>
          </a:p>
          <a:p>
            <a:pPr marL="0" indent="0" eaLnBrk="1" hangingPunct="1">
              <a:buNone/>
            </a:pPr>
            <a:endParaRPr lang="en-US" altLang="en-US" b="1" dirty="0">
              <a:highlight>
                <a:srgbClr val="FFFF00"/>
              </a:highlight>
            </a:endParaRPr>
          </a:p>
          <a:p>
            <a:pPr marL="0" indent="0" eaLnBrk="1" hangingPunct="1">
              <a:buNone/>
            </a:pPr>
            <a:endParaRPr lang="en-US" altLang="en-US" b="1" dirty="0">
              <a:highlight>
                <a:srgbClr val="FFFF00"/>
              </a:highlight>
            </a:endParaRPr>
          </a:p>
          <a:p>
            <a:pPr marL="0" indent="0" eaLnBrk="1" hangingPunct="1">
              <a:buNone/>
            </a:pPr>
            <a:endParaRPr lang="en-US" altLang="en-US" b="1" dirty="0">
              <a:highlight>
                <a:srgbClr val="FFFF00"/>
              </a:highlight>
            </a:endParaRPr>
          </a:p>
          <a:p>
            <a:pPr marL="0" indent="0" eaLnBrk="1" hangingPunct="1">
              <a:buNone/>
            </a:pPr>
            <a:endParaRPr lang="en-US" altLang="en-US" b="1" dirty="0">
              <a:highlight>
                <a:srgbClr val="FFFF00"/>
              </a:highlight>
            </a:endParaRPr>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3" name="Rectangle: Rounded Corners 2">
            <a:extLst>
              <a:ext uri="{FF2B5EF4-FFF2-40B4-BE49-F238E27FC236}">
                <a16:creationId xmlns:a16="http://schemas.microsoft.com/office/drawing/2014/main" id="{E68F44CF-54C7-404F-855D-04FFBC168348}"/>
              </a:ext>
            </a:extLst>
          </p:cNvPr>
          <p:cNvSpPr/>
          <p:nvPr/>
        </p:nvSpPr>
        <p:spPr bwMode="auto">
          <a:xfrm>
            <a:off x="539552" y="2346540"/>
            <a:ext cx="2232248" cy="938444"/>
          </a:xfrm>
          <a:prstGeom prst="roundRect">
            <a:avLst/>
          </a:prstGeom>
          <a:solidFill>
            <a:srgbClr val="EA7123">
              <a:alpha val="3490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TextBox 8">
            <a:extLst>
              <a:ext uri="{FF2B5EF4-FFF2-40B4-BE49-F238E27FC236}">
                <a16:creationId xmlns:a16="http://schemas.microsoft.com/office/drawing/2014/main" id="{61F8D8B1-DA33-4364-A107-4D87BD71784E}"/>
              </a:ext>
            </a:extLst>
          </p:cNvPr>
          <p:cNvSpPr txBox="1"/>
          <p:nvPr/>
        </p:nvSpPr>
        <p:spPr>
          <a:xfrm>
            <a:off x="611560" y="2398245"/>
            <a:ext cx="2160240" cy="707886"/>
          </a:xfrm>
          <a:prstGeom prst="rect">
            <a:avLst/>
          </a:prstGeom>
          <a:noFill/>
        </p:spPr>
        <p:txBody>
          <a:bodyPr wrap="square" rtlCol="0">
            <a:spAutoFit/>
          </a:bodyPr>
          <a:lstStyle/>
          <a:p>
            <a:r>
              <a:rPr lang="fr-CA" sz="4000" b="1" dirty="0">
                <a:latin typeface="Amasis MT Pro Black" panose="02040A04050005020304" pitchFamily="18" charset="0"/>
              </a:rPr>
              <a:t>1 200 $</a:t>
            </a:r>
          </a:p>
        </p:txBody>
      </p:sp>
      <p:sp>
        <p:nvSpPr>
          <p:cNvPr id="5" name="TextBox 4">
            <a:extLst>
              <a:ext uri="{FF2B5EF4-FFF2-40B4-BE49-F238E27FC236}">
                <a16:creationId xmlns:a16="http://schemas.microsoft.com/office/drawing/2014/main" id="{1908FB89-DFE3-472F-BE80-C8B7F4D32780}"/>
              </a:ext>
            </a:extLst>
          </p:cNvPr>
          <p:cNvSpPr txBox="1"/>
          <p:nvPr/>
        </p:nvSpPr>
        <p:spPr>
          <a:xfrm>
            <a:off x="947936" y="4681440"/>
            <a:ext cx="7704856" cy="400110"/>
          </a:xfrm>
          <a:prstGeom prst="rect">
            <a:avLst/>
          </a:prstGeom>
          <a:noFill/>
        </p:spPr>
        <p:txBody>
          <a:bodyPr wrap="square" rtlCol="0">
            <a:spAutoFit/>
          </a:bodyPr>
          <a:lstStyle/>
          <a:p>
            <a:r>
              <a:rPr lang="fr-CA" sz="2000" dirty="0">
                <a:latin typeface="Amasis MT Pro Black" panose="02040A04050005020304" pitchFamily="18" charset="0"/>
              </a:rPr>
              <a:t>Avoir de l’argent pour payer mes études universitaires!</a:t>
            </a:r>
          </a:p>
        </p:txBody>
      </p:sp>
      <p:sp>
        <p:nvSpPr>
          <p:cNvPr id="13" name="TextBox 12">
            <a:extLst>
              <a:ext uri="{FF2B5EF4-FFF2-40B4-BE49-F238E27FC236}">
                <a16:creationId xmlns:a16="http://schemas.microsoft.com/office/drawing/2014/main" id="{26DB66A3-99A1-455D-988A-D05AE252F0E8}"/>
              </a:ext>
            </a:extLst>
          </p:cNvPr>
          <p:cNvSpPr txBox="1"/>
          <p:nvPr/>
        </p:nvSpPr>
        <p:spPr>
          <a:xfrm>
            <a:off x="3021639" y="5086261"/>
            <a:ext cx="6122361" cy="400110"/>
          </a:xfrm>
          <a:prstGeom prst="rect">
            <a:avLst/>
          </a:prstGeom>
          <a:noFill/>
        </p:spPr>
        <p:txBody>
          <a:bodyPr wrap="square" rtlCol="0">
            <a:spAutoFit/>
          </a:bodyPr>
          <a:lstStyle/>
          <a:p>
            <a:r>
              <a:rPr lang="fr-CA" sz="2000" dirty="0">
                <a:solidFill>
                  <a:srgbClr val="005954"/>
                </a:solidFill>
                <a:latin typeface="Amasis MT Pro Black" panose="02040A04050005020304" pitchFamily="18" charset="0"/>
              </a:rPr>
              <a:t>Acheter ma première voiture!</a:t>
            </a:r>
          </a:p>
        </p:txBody>
      </p:sp>
      <p:sp>
        <p:nvSpPr>
          <p:cNvPr id="14" name="TextBox 13">
            <a:extLst>
              <a:ext uri="{FF2B5EF4-FFF2-40B4-BE49-F238E27FC236}">
                <a16:creationId xmlns:a16="http://schemas.microsoft.com/office/drawing/2014/main" id="{234C7D20-4A91-45D0-9CB0-D4EAF6EFE1C4}"/>
              </a:ext>
            </a:extLst>
          </p:cNvPr>
          <p:cNvSpPr txBox="1"/>
          <p:nvPr/>
        </p:nvSpPr>
        <p:spPr>
          <a:xfrm>
            <a:off x="2497586" y="5421961"/>
            <a:ext cx="7190484" cy="400110"/>
          </a:xfrm>
          <a:prstGeom prst="rect">
            <a:avLst/>
          </a:prstGeom>
          <a:noFill/>
        </p:spPr>
        <p:txBody>
          <a:bodyPr wrap="square" rtlCol="0">
            <a:spAutoFit/>
          </a:bodyPr>
          <a:lstStyle/>
          <a:p>
            <a:r>
              <a:rPr lang="fr-CA" sz="2000" dirty="0">
                <a:latin typeface="Amasis MT Pro Black" panose="02040A04050005020304" pitchFamily="18" charset="0"/>
              </a:rPr>
              <a:t>Partir en voyage!</a:t>
            </a:r>
          </a:p>
        </p:txBody>
      </p:sp>
      <p:sp>
        <p:nvSpPr>
          <p:cNvPr id="15" name="TextBox 14">
            <a:extLst>
              <a:ext uri="{FF2B5EF4-FFF2-40B4-BE49-F238E27FC236}">
                <a16:creationId xmlns:a16="http://schemas.microsoft.com/office/drawing/2014/main" id="{A6842BD3-B328-4D2F-B6E5-ABB17A597DB6}"/>
              </a:ext>
            </a:extLst>
          </p:cNvPr>
          <p:cNvSpPr txBox="1"/>
          <p:nvPr/>
        </p:nvSpPr>
        <p:spPr>
          <a:xfrm>
            <a:off x="3048916" y="5783263"/>
            <a:ext cx="6875670" cy="400110"/>
          </a:xfrm>
          <a:prstGeom prst="rect">
            <a:avLst/>
          </a:prstGeom>
          <a:noFill/>
        </p:spPr>
        <p:txBody>
          <a:bodyPr wrap="square" rtlCol="0">
            <a:spAutoFit/>
          </a:bodyPr>
          <a:lstStyle/>
          <a:p>
            <a:r>
              <a:rPr lang="fr-CA" sz="2000" dirty="0">
                <a:solidFill>
                  <a:srgbClr val="005954"/>
                </a:solidFill>
                <a:latin typeface="Amasis MT Pro Black" panose="02040A04050005020304" pitchFamily="18" charset="0"/>
              </a:rPr>
              <a:t>Quelque chose d’autre. À vous de choisir!</a:t>
            </a:r>
          </a:p>
        </p:txBody>
      </p:sp>
      <p:sp>
        <p:nvSpPr>
          <p:cNvPr id="16" name="TextBox 15">
            <a:extLst>
              <a:ext uri="{FF2B5EF4-FFF2-40B4-BE49-F238E27FC236}">
                <a16:creationId xmlns:a16="http://schemas.microsoft.com/office/drawing/2014/main" id="{01254413-AAE5-4F37-BA70-D0E3D0172E45}"/>
              </a:ext>
            </a:extLst>
          </p:cNvPr>
          <p:cNvSpPr txBox="1"/>
          <p:nvPr/>
        </p:nvSpPr>
        <p:spPr>
          <a:xfrm>
            <a:off x="531119" y="4339360"/>
            <a:ext cx="6122361" cy="369332"/>
          </a:xfrm>
          <a:prstGeom prst="rect">
            <a:avLst/>
          </a:prstGeom>
          <a:noFill/>
        </p:spPr>
        <p:txBody>
          <a:bodyPr wrap="square" rtlCol="0">
            <a:spAutoFit/>
          </a:bodyPr>
          <a:lstStyle/>
          <a:p>
            <a:r>
              <a:rPr lang="fr-CA" sz="1800" b="1" dirty="0">
                <a:latin typeface="+mj-lt"/>
              </a:rPr>
              <a:t>Choisissez votre objectif :</a:t>
            </a:r>
          </a:p>
        </p:txBody>
      </p:sp>
      <p:sp>
        <p:nvSpPr>
          <p:cNvPr id="17" name="Rectangle: Rounded Corners 16">
            <a:extLst>
              <a:ext uri="{FF2B5EF4-FFF2-40B4-BE49-F238E27FC236}">
                <a16:creationId xmlns:a16="http://schemas.microsoft.com/office/drawing/2014/main" id="{583842C8-1D6E-4623-9B72-DE07EB974D9F}"/>
              </a:ext>
            </a:extLst>
          </p:cNvPr>
          <p:cNvSpPr/>
          <p:nvPr/>
        </p:nvSpPr>
        <p:spPr bwMode="auto">
          <a:xfrm>
            <a:off x="3491880" y="2319288"/>
            <a:ext cx="2232248" cy="938444"/>
          </a:xfrm>
          <a:prstGeom prst="roundRect">
            <a:avLst/>
          </a:prstGeom>
          <a:solidFill>
            <a:srgbClr val="EA7123">
              <a:alpha val="3490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1" name="TextBox 10">
            <a:extLst>
              <a:ext uri="{FF2B5EF4-FFF2-40B4-BE49-F238E27FC236}">
                <a16:creationId xmlns:a16="http://schemas.microsoft.com/office/drawing/2014/main" id="{4DBB2584-E32E-4158-BE52-8DAB7C9497F5}"/>
              </a:ext>
            </a:extLst>
          </p:cNvPr>
          <p:cNvSpPr txBox="1"/>
          <p:nvPr/>
        </p:nvSpPr>
        <p:spPr>
          <a:xfrm>
            <a:off x="3592300" y="2416936"/>
            <a:ext cx="2160240" cy="707886"/>
          </a:xfrm>
          <a:prstGeom prst="rect">
            <a:avLst/>
          </a:prstGeom>
          <a:noFill/>
        </p:spPr>
        <p:txBody>
          <a:bodyPr wrap="square" rtlCol="0">
            <a:spAutoFit/>
          </a:bodyPr>
          <a:lstStyle/>
          <a:p>
            <a:r>
              <a:rPr lang="fr-CA" sz="4000" b="1">
                <a:latin typeface="Amasis MT Pro Black" panose="02040A04050005020304" pitchFamily="18" charset="0"/>
              </a:rPr>
              <a:t>1 100 $</a:t>
            </a:r>
          </a:p>
        </p:txBody>
      </p:sp>
      <p:sp>
        <p:nvSpPr>
          <p:cNvPr id="18" name="Rectangle: Rounded Corners 17">
            <a:extLst>
              <a:ext uri="{FF2B5EF4-FFF2-40B4-BE49-F238E27FC236}">
                <a16:creationId xmlns:a16="http://schemas.microsoft.com/office/drawing/2014/main" id="{DE44E3A6-2415-47D2-8496-7EB0300982E4}"/>
              </a:ext>
            </a:extLst>
          </p:cNvPr>
          <p:cNvSpPr/>
          <p:nvPr/>
        </p:nvSpPr>
        <p:spPr bwMode="auto">
          <a:xfrm>
            <a:off x="6444208" y="2316948"/>
            <a:ext cx="2232248" cy="938444"/>
          </a:xfrm>
          <a:prstGeom prst="roundRect">
            <a:avLst/>
          </a:prstGeom>
          <a:solidFill>
            <a:srgbClr val="EA7123">
              <a:alpha val="3490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9" name="TextBox 18">
            <a:extLst>
              <a:ext uri="{FF2B5EF4-FFF2-40B4-BE49-F238E27FC236}">
                <a16:creationId xmlns:a16="http://schemas.microsoft.com/office/drawing/2014/main" id="{EBB49DD3-4F9A-4890-9553-69CC7FC25718}"/>
              </a:ext>
            </a:extLst>
          </p:cNvPr>
          <p:cNvSpPr txBox="1"/>
          <p:nvPr/>
        </p:nvSpPr>
        <p:spPr>
          <a:xfrm>
            <a:off x="6486751" y="2391296"/>
            <a:ext cx="2160240" cy="707886"/>
          </a:xfrm>
          <a:prstGeom prst="rect">
            <a:avLst/>
          </a:prstGeom>
          <a:noFill/>
        </p:spPr>
        <p:txBody>
          <a:bodyPr wrap="square" rtlCol="0">
            <a:spAutoFit/>
          </a:bodyPr>
          <a:lstStyle/>
          <a:p>
            <a:r>
              <a:rPr lang="fr-CA" sz="4000" b="1">
                <a:latin typeface="Amasis MT Pro Black" panose="02040A04050005020304" pitchFamily="18" charset="0"/>
              </a:rPr>
              <a:t>1 000 $</a:t>
            </a:r>
          </a:p>
        </p:txBody>
      </p:sp>
      <p:sp>
        <p:nvSpPr>
          <p:cNvPr id="20" name="Rectangle: Rounded Corners 19">
            <a:extLst>
              <a:ext uri="{FF2B5EF4-FFF2-40B4-BE49-F238E27FC236}">
                <a16:creationId xmlns:a16="http://schemas.microsoft.com/office/drawing/2014/main" id="{91DD27C0-8D09-4F53-BA89-1AC9CB852087}"/>
              </a:ext>
            </a:extLst>
          </p:cNvPr>
          <p:cNvSpPr/>
          <p:nvPr/>
        </p:nvSpPr>
        <p:spPr bwMode="auto">
          <a:xfrm>
            <a:off x="611560" y="3366033"/>
            <a:ext cx="2131828" cy="854016"/>
          </a:xfrm>
          <a:prstGeom prst="roundRect">
            <a:avLst/>
          </a:prstGeom>
          <a:solidFill>
            <a:srgbClr val="EA7123">
              <a:alpha val="3490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1" name="TextBox 20">
            <a:extLst>
              <a:ext uri="{FF2B5EF4-FFF2-40B4-BE49-F238E27FC236}">
                <a16:creationId xmlns:a16="http://schemas.microsoft.com/office/drawing/2014/main" id="{4430E385-0E5E-449B-9F67-DB82FAB4829D}"/>
              </a:ext>
            </a:extLst>
          </p:cNvPr>
          <p:cNvSpPr txBox="1"/>
          <p:nvPr/>
        </p:nvSpPr>
        <p:spPr>
          <a:xfrm>
            <a:off x="893665" y="3425399"/>
            <a:ext cx="1603921" cy="707886"/>
          </a:xfrm>
          <a:prstGeom prst="rect">
            <a:avLst/>
          </a:prstGeom>
          <a:noFill/>
        </p:spPr>
        <p:txBody>
          <a:bodyPr wrap="square" rtlCol="0">
            <a:spAutoFit/>
          </a:bodyPr>
          <a:lstStyle/>
          <a:p>
            <a:r>
              <a:rPr lang="fr-CA" sz="4000" b="1" dirty="0">
                <a:latin typeface="Amasis MT Pro Black" panose="02040A04050005020304" pitchFamily="18" charset="0"/>
              </a:rPr>
              <a:t>900 $</a:t>
            </a:r>
          </a:p>
        </p:txBody>
      </p:sp>
      <p:sp>
        <p:nvSpPr>
          <p:cNvPr id="22" name="Rectangle: Rounded Corners 21">
            <a:extLst>
              <a:ext uri="{FF2B5EF4-FFF2-40B4-BE49-F238E27FC236}">
                <a16:creationId xmlns:a16="http://schemas.microsoft.com/office/drawing/2014/main" id="{C69C6578-5BDC-4815-AF62-635D349C1A2C}"/>
              </a:ext>
            </a:extLst>
          </p:cNvPr>
          <p:cNvSpPr/>
          <p:nvPr/>
        </p:nvSpPr>
        <p:spPr bwMode="auto">
          <a:xfrm>
            <a:off x="3563888" y="3367072"/>
            <a:ext cx="2131828" cy="854016"/>
          </a:xfrm>
          <a:prstGeom prst="roundRect">
            <a:avLst/>
          </a:prstGeom>
          <a:solidFill>
            <a:srgbClr val="EA7123">
              <a:alpha val="3490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3" name="TextBox 22">
            <a:extLst>
              <a:ext uri="{FF2B5EF4-FFF2-40B4-BE49-F238E27FC236}">
                <a16:creationId xmlns:a16="http://schemas.microsoft.com/office/drawing/2014/main" id="{C2BBED81-AEEF-4429-9E3E-976F197BA16E}"/>
              </a:ext>
            </a:extLst>
          </p:cNvPr>
          <p:cNvSpPr txBox="1"/>
          <p:nvPr/>
        </p:nvSpPr>
        <p:spPr>
          <a:xfrm>
            <a:off x="3845993" y="3426438"/>
            <a:ext cx="1603921" cy="707886"/>
          </a:xfrm>
          <a:prstGeom prst="rect">
            <a:avLst/>
          </a:prstGeom>
          <a:noFill/>
        </p:spPr>
        <p:txBody>
          <a:bodyPr wrap="square" rtlCol="0">
            <a:spAutoFit/>
          </a:bodyPr>
          <a:lstStyle/>
          <a:p>
            <a:r>
              <a:rPr lang="fr-CA" sz="4000" b="1">
                <a:latin typeface="Amasis MT Pro Black" panose="02040A04050005020304" pitchFamily="18" charset="0"/>
              </a:rPr>
              <a:t>800 $</a:t>
            </a:r>
          </a:p>
        </p:txBody>
      </p:sp>
      <p:sp>
        <p:nvSpPr>
          <p:cNvPr id="24" name="Rectangle: Rounded Corners 23">
            <a:extLst>
              <a:ext uri="{FF2B5EF4-FFF2-40B4-BE49-F238E27FC236}">
                <a16:creationId xmlns:a16="http://schemas.microsoft.com/office/drawing/2014/main" id="{13500A37-B0C1-4071-8A7C-DDF2F167D554}"/>
              </a:ext>
            </a:extLst>
          </p:cNvPr>
          <p:cNvSpPr/>
          <p:nvPr/>
        </p:nvSpPr>
        <p:spPr bwMode="auto">
          <a:xfrm>
            <a:off x="6472620" y="3366033"/>
            <a:ext cx="2131828" cy="854016"/>
          </a:xfrm>
          <a:prstGeom prst="roundRect">
            <a:avLst/>
          </a:prstGeom>
          <a:solidFill>
            <a:srgbClr val="EA7123">
              <a:alpha val="3490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5" name="TextBox 24">
            <a:extLst>
              <a:ext uri="{FF2B5EF4-FFF2-40B4-BE49-F238E27FC236}">
                <a16:creationId xmlns:a16="http://schemas.microsoft.com/office/drawing/2014/main" id="{3F759239-DA18-4C32-972E-2B36E1B5F810}"/>
              </a:ext>
            </a:extLst>
          </p:cNvPr>
          <p:cNvSpPr txBox="1"/>
          <p:nvPr/>
        </p:nvSpPr>
        <p:spPr>
          <a:xfrm>
            <a:off x="6754725" y="3425399"/>
            <a:ext cx="1603921" cy="707886"/>
          </a:xfrm>
          <a:prstGeom prst="rect">
            <a:avLst/>
          </a:prstGeom>
          <a:noFill/>
        </p:spPr>
        <p:txBody>
          <a:bodyPr wrap="square" rtlCol="0">
            <a:spAutoFit/>
          </a:bodyPr>
          <a:lstStyle/>
          <a:p>
            <a:r>
              <a:rPr lang="fr-CA" sz="4000" b="1">
                <a:latin typeface="Amasis MT Pro Black" panose="02040A04050005020304" pitchFamily="18" charset="0"/>
              </a:rPr>
              <a:t>700 $</a:t>
            </a:r>
          </a:p>
        </p:txBody>
      </p:sp>
    </p:spTree>
    <p:extLst>
      <p:ext uri="{BB962C8B-B14F-4D97-AF65-F5344CB8AC3E}">
        <p14:creationId xmlns:p14="http://schemas.microsoft.com/office/powerpoint/2010/main" val="41346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0.70"/>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par>
                                <p:cTn id="20" presetID="55" presetClass="entr" presetSubtype="0" fill="hold" grpId="0"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strVal val="#ppt_w*0.70"/>
                                          </p:val>
                                        </p:tav>
                                        <p:tav tm="100000">
                                          <p:val>
                                            <p:strVal val="#ppt_w"/>
                                          </p:val>
                                        </p:tav>
                                      </p:tavLst>
                                    </p:anim>
                                    <p:anim calcmode="lin" valueType="num">
                                      <p:cBhvr>
                                        <p:cTn id="23" dur="1000" fill="hold"/>
                                        <p:tgtEl>
                                          <p:spTgt spid="17"/>
                                        </p:tgtEl>
                                        <p:attrNameLst>
                                          <p:attrName>ppt_h</p:attrName>
                                        </p:attrNameLst>
                                      </p:cBhvr>
                                      <p:tavLst>
                                        <p:tav tm="0">
                                          <p:val>
                                            <p:strVal val="#ppt_h"/>
                                          </p:val>
                                        </p:tav>
                                        <p:tav tm="100000">
                                          <p:val>
                                            <p:strVal val="#ppt_h"/>
                                          </p:val>
                                        </p:tav>
                                      </p:tavLst>
                                    </p:anim>
                                    <p:animEffect transition="in" filter="fade">
                                      <p:cBhvr>
                                        <p:cTn id="24" dur="1000"/>
                                        <p:tgtEl>
                                          <p:spTgt spid="17"/>
                                        </p:tgtEl>
                                      </p:cBhvr>
                                    </p:animEffect>
                                  </p:childTnLst>
                                </p:cTn>
                              </p:par>
                              <p:par>
                                <p:cTn id="25" presetID="55" presetClass="entr" presetSubtype="0" fill="hold" grpId="0"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0.70"/>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par>
                                <p:cTn id="30" presetID="55" presetClass="entr" presetSubtype="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strVal val="#ppt_w*0.70"/>
                                          </p:val>
                                        </p:tav>
                                        <p:tav tm="100000">
                                          <p:val>
                                            <p:strVal val="#ppt_w"/>
                                          </p:val>
                                        </p:tav>
                                      </p:tavLst>
                                    </p:anim>
                                    <p:anim calcmode="lin" valueType="num">
                                      <p:cBhvr>
                                        <p:cTn id="33" dur="1000" fill="hold"/>
                                        <p:tgtEl>
                                          <p:spTgt spid="18"/>
                                        </p:tgtEl>
                                        <p:attrNameLst>
                                          <p:attrName>ppt_h</p:attrName>
                                        </p:attrNameLst>
                                      </p:cBhvr>
                                      <p:tavLst>
                                        <p:tav tm="0">
                                          <p:val>
                                            <p:strVal val="#ppt_h"/>
                                          </p:val>
                                        </p:tav>
                                        <p:tav tm="100000">
                                          <p:val>
                                            <p:strVal val="#ppt_h"/>
                                          </p:val>
                                        </p:tav>
                                      </p:tavLst>
                                    </p:anim>
                                    <p:animEffect transition="in" filter="fade">
                                      <p:cBhvr>
                                        <p:cTn id="34" dur="1000"/>
                                        <p:tgtEl>
                                          <p:spTgt spid="18"/>
                                        </p:tgtEl>
                                      </p:cBhvr>
                                    </p:animEffect>
                                  </p:childTnLst>
                                </p:cTn>
                              </p:par>
                              <p:par>
                                <p:cTn id="35" presetID="55" presetClass="entr" presetSubtype="0" fill="hold" grpId="0" nodeType="withEffect">
                                  <p:stCondLst>
                                    <p:cond delay="7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0.70"/>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par>
                                <p:cTn id="40" presetID="55" presetClass="entr" presetSubtype="0" fill="hold" grpId="0" nodeType="withEffect">
                                  <p:stCondLst>
                                    <p:cond delay="750"/>
                                  </p:stCondLst>
                                  <p:childTnLst>
                                    <p:set>
                                      <p:cBhvr>
                                        <p:cTn id="41" dur="1" fill="hold">
                                          <p:stCondLst>
                                            <p:cond delay="0"/>
                                          </p:stCondLst>
                                        </p:cTn>
                                        <p:tgtEl>
                                          <p:spTgt spid="20"/>
                                        </p:tgtEl>
                                        <p:attrNameLst>
                                          <p:attrName>style.visibility</p:attrName>
                                        </p:attrNameLst>
                                      </p:cBhvr>
                                      <p:to>
                                        <p:strVal val="visible"/>
                                      </p:to>
                                    </p:set>
                                    <p:anim calcmode="lin" valueType="num">
                                      <p:cBhvr>
                                        <p:cTn id="42" dur="1000" fill="hold"/>
                                        <p:tgtEl>
                                          <p:spTgt spid="20"/>
                                        </p:tgtEl>
                                        <p:attrNameLst>
                                          <p:attrName>ppt_w</p:attrName>
                                        </p:attrNameLst>
                                      </p:cBhvr>
                                      <p:tavLst>
                                        <p:tav tm="0">
                                          <p:val>
                                            <p:strVal val="#ppt_w*0.70"/>
                                          </p:val>
                                        </p:tav>
                                        <p:tav tm="100000">
                                          <p:val>
                                            <p:strVal val="#ppt_w"/>
                                          </p:val>
                                        </p:tav>
                                      </p:tavLst>
                                    </p:anim>
                                    <p:anim calcmode="lin" valueType="num">
                                      <p:cBhvr>
                                        <p:cTn id="43" dur="1000" fill="hold"/>
                                        <p:tgtEl>
                                          <p:spTgt spid="20"/>
                                        </p:tgtEl>
                                        <p:attrNameLst>
                                          <p:attrName>ppt_h</p:attrName>
                                        </p:attrNameLst>
                                      </p:cBhvr>
                                      <p:tavLst>
                                        <p:tav tm="0">
                                          <p:val>
                                            <p:strVal val="#ppt_h"/>
                                          </p:val>
                                        </p:tav>
                                        <p:tav tm="100000">
                                          <p:val>
                                            <p:strVal val="#ppt_h"/>
                                          </p:val>
                                        </p:tav>
                                      </p:tavLst>
                                    </p:anim>
                                    <p:animEffect transition="in" filter="fade">
                                      <p:cBhvr>
                                        <p:cTn id="44" dur="1000"/>
                                        <p:tgtEl>
                                          <p:spTgt spid="20"/>
                                        </p:tgtEl>
                                      </p:cBhvr>
                                    </p:animEffect>
                                  </p:childTnLst>
                                </p:cTn>
                              </p:par>
                              <p:par>
                                <p:cTn id="45" presetID="55" presetClass="entr" presetSubtype="0" fill="hold" grpId="0" nodeType="withEffect">
                                  <p:stCondLst>
                                    <p:cond delay="1000"/>
                                  </p:stCondLst>
                                  <p:childTnLst>
                                    <p:set>
                                      <p:cBhvr>
                                        <p:cTn id="46" dur="1" fill="hold">
                                          <p:stCondLst>
                                            <p:cond delay="0"/>
                                          </p:stCondLst>
                                        </p:cTn>
                                        <p:tgtEl>
                                          <p:spTgt spid="23"/>
                                        </p:tgtEl>
                                        <p:attrNameLst>
                                          <p:attrName>style.visibility</p:attrName>
                                        </p:attrNameLst>
                                      </p:cBhvr>
                                      <p:to>
                                        <p:strVal val="visible"/>
                                      </p:to>
                                    </p:set>
                                    <p:anim calcmode="lin" valueType="num">
                                      <p:cBhvr>
                                        <p:cTn id="47" dur="1000" fill="hold"/>
                                        <p:tgtEl>
                                          <p:spTgt spid="23"/>
                                        </p:tgtEl>
                                        <p:attrNameLst>
                                          <p:attrName>ppt_w</p:attrName>
                                        </p:attrNameLst>
                                      </p:cBhvr>
                                      <p:tavLst>
                                        <p:tav tm="0">
                                          <p:val>
                                            <p:strVal val="#ppt_w*0.70"/>
                                          </p:val>
                                        </p:tav>
                                        <p:tav tm="100000">
                                          <p:val>
                                            <p:strVal val="#ppt_w"/>
                                          </p:val>
                                        </p:tav>
                                      </p:tavLst>
                                    </p:anim>
                                    <p:anim calcmode="lin" valueType="num">
                                      <p:cBhvr>
                                        <p:cTn id="48" dur="1000" fill="hold"/>
                                        <p:tgtEl>
                                          <p:spTgt spid="23"/>
                                        </p:tgtEl>
                                        <p:attrNameLst>
                                          <p:attrName>ppt_h</p:attrName>
                                        </p:attrNameLst>
                                      </p:cBhvr>
                                      <p:tavLst>
                                        <p:tav tm="0">
                                          <p:val>
                                            <p:strVal val="#ppt_h"/>
                                          </p:val>
                                        </p:tav>
                                        <p:tav tm="100000">
                                          <p:val>
                                            <p:strVal val="#ppt_h"/>
                                          </p:val>
                                        </p:tav>
                                      </p:tavLst>
                                    </p:anim>
                                    <p:animEffect transition="in" filter="fade">
                                      <p:cBhvr>
                                        <p:cTn id="49" dur="1000"/>
                                        <p:tgtEl>
                                          <p:spTgt spid="23"/>
                                        </p:tgtEl>
                                      </p:cBhvr>
                                    </p:animEffect>
                                  </p:childTnLst>
                                </p:cTn>
                              </p:par>
                              <p:par>
                                <p:cTn id="50" presetID="55" presetClass="entr" presetSubtype="0"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 calcmode="lin" valueType="num">
                                      <p:cBhvr>
                                        <p:cTn id="52" dur="1000" fill="hold"/>
                                        <p:tgtEl>
                                          <p:spTgt spid="22"/>
                                        </p:tgtEl>
                                        <p:attrNameLst>
                                          <p:attrName>ppt_w</p:attrName>
                                        </p:attrNameLst>
                                      </p:cBhvr>
                                      <p:tavLst>
                                        <p:tav tm="0">
                                          <p:val>
                                            <p:strVal val="#ppt_w*0.70"/>
                                          </p:val>
                                        </p:tav>
                                        <p:tav tm="100000">
                                          <p:val>
                                            <p:strVal val="#ppt_w"/>
                                          </p:val>
                                        </p:tav>
                                      </p:tavLst>
                                    </p:anim>
                                    <p:anim calcmode="lin" valueType="num">
                                      <p:cBhvr>
                                        <p:cTn id="53" dur="1000" fill="hold"/>
                                        <p:tgtEl>
                                          <p:spTgt spid="22"/>
                                        </p:tgtEl>
                                        <p:attrNameLst>
                                          <p:attrName>ppt_h</p:attrName>
                                        </p:attrNameLst>
                                      </p:cBhvr>
                                      <p:tavLst>
                                        <p:tav tm="0">
                                          <p:val>
                                            <p:strVal val="#ppt_h"/>
                                          </p:val>
                                        </p:tav>
                                        <p:tav tm="100000">
                                          <p:val>
                                            <p:strVal val="#ppt_h"/>
                                          </p:val>
                                        </p:tav>
                                      </p:tavLst>
                                    </p:anim>
                                    <p:animEffect transition="in" filter="fade">
                                      <p:cBhvr>
                                        <p:cTn id="54" dur="1000"/>
                                        <p:tgtEl>
                                          <p:spTgt spid="22"/>
                                        </p:tgtEl>
                                      </p:cBhvr>
                                    </p:animEffect>
                                  </p:childTnLst>
                                </p:cTn>
                              </p:par>
                              <p:par>
                                <p:cTn id="55" presetID="55" presetClass="entr" presetSubtype="0" fill="hold" grpId="0" nodeType="withEffect">
                                  <p:stCondLst>
                                    <p:cond delay="1250"/>
                                  </p:stCondLst>
                                  <p:childTnLst>
                                    <p:set>
                                      <p:cBhvr>
                                        <p:cTn id="56" dur="1" fill="hold">
                                          <p:stCondLst>
                                            <p:cond delay="0"/>
                                          </p:stCondLst>
                                        </p:cTn>
                                        <p:tgtEl>
                                          <p:spTgt spid="25"/>
                                        </p:tgtEl>
                                        <p:attrNameLst>
                                          <p:attrName>style.visibility</p:attrName>
                                        </p:attrNameLst>
                                      </p:cBhvr>
                                      <p:to>
                                        <p:strVal val="visible"/>
                                      </p:to>
                                    </p:set>
                                    <p:anim calcmode="lin" valueType="num">
                                      <p:cBhvr>
                                        <p:cTn id="57" dur="1000" fill="hold"/>
                                        <p:tgtEl>
                                          <p:spTgt spid="25"/>
                                        </p:tgtEl>
                                        <p:attrNameLst>
                                          <p:attrName>ppt_w</p:attrName>
                                        </p:attrNameLst>
                                      </p:cBhvr>
                                      <p:tavLst>
                                        <p:tav tm="0">
                                          <p:val>
                                            <p:strVal val="#ppt_w*0.70"/>
                                          </p:val>
                                        </p:tav>
                                        <p:tav tm="100000">
                                          <p:val>
                                            <p:strVal val="#ppt_w"/>
                                          </p:val>
                                        </p:tav>
                                      </p:tavLst>
                                    </p:anim>
                                    <p:anim calcmode="lin" valueType="num">
                                      <p:cBhvr>
                                        <p:cTn id="58" dur="1000" fill="hold"/>
                                        <p:tgtEl>
                                          <p:spTgt spid="25"/>
                                        </p:tgtEl>
                                        <p:attrNameLst>
                                          <p:attrName>ppt_h</p:attrName>
                                        </p:attrNameLst>
                                      </p:cBhvr>
                                      <p:tavLst>
                                        <p:tav tm="0">
                                          <p:val>
                                            <p:strVal val="#ppt_h"/>
                                          </p:val>
                                        </p:tav>
                                        <p:tav tm="100000">
                                          <p:val>
                                            <p:strVal val="#ppt_h"/>
                                          </p:val>
                                        </p:tav>
                                      </p:tavLst>
                                    </p:anim>
                                    <p:animEffect transition="in" filter="fade">
                                      <p:cBhvr>
                                        <p:cTn id="59" dur="1000"/>
                                        <p:tgtEl>
                                          <p:spTgt spid="25"/>
                                        </p:tgtEl>
                                      </p:cBhvr>
                                    </p:animEffect>
                                  </p:childTnLst>
                                </p:cTn>
                              </p:par>
                              <p:par>
                                <p:cTn id="60" presetID="55" presetClass="entr" presetSubtype="0" fill="hold" grpId="0" nodeType="withEffect">
                                  <p:stCondLst>
                                    <p:cond delay="125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strVal val="#ppt_w*0.70"/>
                                          </p:val>
                                        </p:tav>
                                        <p:tav tm="100000">
                                          <p:val>
                                            <p:strVal val="#ppt_w"/>
                                          </p:val>
                                        </p:tav>
                                      </p:tavLst>
                                    </p:anim>
                                    <p:anim calcmode="lin" valueType="num">
                                      <p:cBhvr>
                                        <p:cTn id="63" dur="1000" fill="hold"/>
                                        <p:tgtEl>
                                          <p:spTgt spid="24"/>
                                        </p:tgtEl>
                                        <p:attrNameLst>
                                          <p:attrName>ppt_h</p:attrName>
                                        </p:attrNameLst>
                                      </p:cBhvr>
                                      <p:tavLst>
                                        <p:tav tm="0">
                                          <p:val>
                                            <p:strVal val="#ppt_h"/>
                                          </p:val>
                                        </p:tav>
                                        <p:tav tm="100000">
                                          <p:val>
                                            <p:strVal val="#ppt_h"/>
                                          </p:val>
                                        </p:tav>
                                      </p:tavLst>
                                    </p:anim>
                                    <p:animEffect transition="in" filter="fade">
                                      <p:cBhvr>
                                        <p:cTn id="64" dur="10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6">
                                            <p:txEl>
                                              <p:pRg st="0" end="0"/>
                                            </p:txEl>
                                          </p:spTgt>
                                        </p:tgtEl>
                                        <p:attrNameLst>
                                          <p:attrName>style.visibility</p:attrName>
                                        </p:attrNameLst>
                                      </p:cBhvr>
                                      <p:to>
                                        <p:strVal val="visible"/>
                                      </p:to>
                                    </p:set>
                                  </p:childTnLst>
                                </p:cTn>
                              </p:par>
                            </p:childTnLst>
                          </p:cTn>
                        </p:par>
                        <p:par>
                          <p:cTn id="69" fill="hold">
                            <p:stCondLst>
                              <p:cond delay="0"/>
                            </p:stCondLst>
                            <p:childTnLst>
                              <p:par>
                                <p:cTn id="70" presetID="2" presetClass="entr" presetSubtype="8" fill="hold" grpId="0" nodeType="afterEffect">
                                  <p:stCondLst>
                                    <p:cond delay="25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0-#ppt_w/2"/>
                                          </p:val>
                                        </p:tav>
                                        <p:tav tm="100000">
                                          <p:val>
                                            <p:strVal val="#ppt_x"/>
                                          </p:val>
                                        </p:tav>
                                      </p:tavLst>
                                    </p:anim>
                                    <p:anim calcmode="lin" valueType="num">
                                      <p:cBhvr additive="base">
                                        <p:cTn id="73" dur="500" fill="hold"/>
                                        <p:tgtEl>
                                          <p:spTgt spid="5"/>
                                        </p:tgtEl>
                                        <p:attrNameLst>
                                          <p:attrName>ppt_y</p:attrName>
                                        </p:attrNameLst>
                                      </p:cBhvr>
                                      <p:tavLst>
                                        <p:tav tm="0">
                                          <p:val>
                                            <p:strVal val="#ppt_y"/>
                                          </p:val>
                                        </p:tav>
                                        <p:tav tm="100000">
                                          <p:val>
                                            <p:strVal val="#ppt_y"/>
                                          </p:val>
                                        </p:tav>
                                      </p:tavLst>
                                    </p:anim>
                                  </p:childTnLst>
                                </p:cTn>
                              </p:par>
                            </p:childTnLst>
                          </p:cTn>
                        </p:par>
                        <p:par>
                          <p:cTn id="74" fill="hold">
                            <p:stCondLst>
                              <p:cond delay="750"/>
                            </p:stCondLst>
                            <p:childTnLst>
                              <p:par>
                                <p:cTn id="75" presetID="2" presetClass="entr" presetSubtype="8" fill="hold" grpId="0" nodeType="afterEffect">
                                  <p:stCondLst>
                                    <p:cond delay="50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750"/>
                            </p:stCondLst>
                            <p:childTnLst>
                              <p:par>
                                <p:cTn id="80" presetID="2" presetClass="entr" presetSubtype="8" fill="hold" grpId="0" nodeType="afterEffect">
                                  <p:stCondLst>
                                    <p:cond delay="75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500" fill="hold"/>
                                        <p:tgtEl>
                                          <p:spTgt spid="14"/>
                                        </p:tgtEl>
                                        <p:attrNameLst>
                                          <p:attrName>ppt_x</p:attrName>
                                        </p:attrNameLst>
                                      </p:cBhvr>
                                      <p:tavLst>
                                        <p:tav tm="0">
                                          <p:val>
                                            <p:strVal val="0-#ppt_w/2"/>
                                          </p:val>
                                        </p:tav>
                                        <p:tav tm="100000">
                                          <p:val>
                                            <p:strVal val="#ppt_x"/>
                                          </p:val>
                                        </p:tav>
                                      </p:tavLst>
                                    </p:anim>
                                    <p:anim calcmode="lin" valueType="num">
                                      <p:cBhvr additive="base">
                                        <p:cTn id="83" dur="500" fill="hold"/>
                                        <p:tgtEl>
                                          <p:spTgt spid="14"/>
                                        </p:tgtEl>
                                        <p:attrNameLst>
                                          <p:attrName>ppt_y</p:attrName>
                                        </p:attrNameLst>
                                      </p:cBhvr>
                                      <p:tavLst>
                                        <p:tav tm="0">
                                          <p:val>
                                            <p:strVal val="#ppt_y"/>
                                          </p:val>
                                        </p:tav>
                                        <p:tav tm="100000">
                                          <p:val>
                                            <p:strVal val="#ppt_y"/>
                                          </p:val>
                                        </p:tav>
                                      </p:tavLst>
                                    </p:anim>
                                  </p:childTnLst>
                                </p:cTn>
                              </p:par>
                            </p:childTnLst>
                          </p:cTn>
                        </p:par>
                        <p:par>
                          <p:cTn id="84" fill="hold">
                            <p:stCondLst>
                              <p:cond delay="3000"/>
                            </p:stCondLst>
                            <p:childTnLst>
                              <p:par>
                                <p:cTn id="85" presetID="2" presetClass="entr" presetSubtype="8" fill="hold" grpId="0" nodeType="afterEffect">
                                  <p:stCondLst>
                                    <p:cond delay="100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500" fill="hold"/>
                                        <p:tgtEl>
                                          <p:spTgt spid="15"/>
                                        </p:tgtEl>
                                        <p:attrNameLst>
                                          <p:attrName>ppt_x</p:attrName>
                                        </p:attrNameLst>
                                      </p:cBhvr>
                                      <p:tavLst>
                                        <p:tav tm="0">
                                          <p:val>
                                            <p:strVal val="0-#ppt_w/2"/>
                                          </p:val>
                                        </p:tav>
                                        <p:tav tm="100000">
                                          <p:val>
                                            <p:strVal val="#ppt_x"/>
                                          </p:val>
                                        </p:tav>
                                      </p:tavLst>
                                    </p:anim>
                                    <p:anim calcmode="lin" valueType="num">
                                      <p:cBhvr additive="base">
                                        <p:cTn id="8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5" grpId="0"/>
      <p:bldP spid="13" grpId="0"/>
      <p:bldP spid="14" grpId="0"/>
      <p:bldP spid="15" grpId="0"/>
      <p:bldP spid="17" grpId="0" animBg="1"/>
      <p:bldP spid="11" grpId="0"/>
      <p:bldP spid="18" grpId="0" animBg="1"/>
      <p:bldP spid="19" grpId="0"/>
      <p:bldP spid="20" grpId="0" animBg="1"/>
      <p:bldP spid="21" grpId="0"/>
      <p:bldP spid="22" grpId="0" animBg="1"/>
      <p:bldP spid="23" grpId="0"/>
      <p:bldP spid="24" grpId="0" animBg="1"/>
      <p:bldP spid="2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Deuxième année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dirty="0"/>
              <a:t>Inscrivez la différence mensuelle et l’épargne de décembre de la première année de janvier à juin de la deuxième année. </a:t>
            </a:r>
          </a:p>
          <a:p>
            <a:pPr marL="0" indent="0" eaLnBrk="1" hangingPunct="1">
              <a:lnSpc>
                <a:spcPts val="2160"/>
              </a:lnSpc>
              <a:buNone/>
            </a:pPr>
            <a:endParaRPr lang="en-US" altLang="en-US" dirty="0"/>
          </a:p>
          <a:p>
            <a:pPr marL="0" indent="0" eaLnBrk="1" hangingPunct="1">
              <a:lnSpc>
                <a:spcPts val="2160"/>
              </a:lnSpc>
              <a:buNone/>
            </a:pPr>
            <a:r>
              <a:rPr lang="fr-CA" dirty="0"/>
              <a:t>Si votre différence mensuelle demeure négative, vous devriez envisager d’ajuster votre budget mensuel et vos dépenses à partir de janvier, à la deuxième année. </a:t>
            </a:r>
            <a:r>
              <a:rPr lang="fr-CA" b="1" dirty="0"/>
              <a:t>N’oubliez pas que si vous dépensez trop pendant des mois, cela aura des répercussions </a:t>
            </a:r>
            <a:r>
              <a:rPr lang="fr-CA" b="1" dirty="0">
                <a:solidFill>
                  <a:srgbClr val="FF0000"/>
                </a:solidFill>
              </a:rPr>
              <a:t>négatives</a:t>
            </a:r>
            <a:r>
              <a:rPr lang="fr-CA" b="1" dirty="0"/>
              <a:t> sur votre santé financière.</a:t>
            </a:r>
            <a:r>
              <a:rPr lang="fr-CA" dirty="0"/>
              <a:t> (Reportez-vous à la diapositive 8)</a:t>
            </a:r>
          </a:p>
          <a:p>
            <a:pPr marL="0" indent="0" eaLnBrk="1" hangingPunct="1">
              <a:lnSpc>
                <a:spcPts val="2160"/>
              </a:lnSpc>
              <a:buNone/>
            </a:pPr>
            <a:endParaRPr lang="en-US" altLang="en-US" dirty="0"/>
          </a:p>
          <a:p>
            <a:pPr marL="0" indent="0" eaLnBrk="1" hangingPunct="1">
              <a:lnSpc>
                <a:spcPts val="2160"/>
              </a:lnSpc>
              <a:buNone/>
            </a:pPr>
            <a:r>
              <a:rPr lang="fr-CA" dirty="0"/>
              <a:t>Si votre différence mensuelle fait votre affaire, </a:t>
            </a:r>
            <a:br>
              <a:rPr lang="fr-CA" dirty="0"/>
            </a:br>
            <a:r>
              <a:rPr lang="fr-CA" dirty="0"/>
              <a:t>vous n’avez pas besoin d’ajuster quoi que ce soit.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3D8E3BE3-A721-4D85-B060-4CC590814BFA}"/>
              </a:ext>
            </a:extLst>
          </p:cNvPr>
          <p:cNvPicPr>
            <a:picLocks noChangeAspect="1"/>
          </p:cNvPicPr>
          <p:nvPr/>
        </p:nvPicPr>
        <p:blipFill rotWithShape="1">
          <a:blip r:embed="rId3"/>
          <a:srcRect t="3043" r="3241"/>
          <a:stretch/>
        </p:blipFill>
        <p:spPr>
          <a:xfrm>
            <a:off x="6950543" y="4077072"/>
            <a:ext cx="1725144" cy="2052794"/>
          </a:xfrm>
          <a:prstGeom prst="rect">
            <a:avLst/>
          </a:prstGeom>
        </p:spPr>
      </p:pic>
      <p:pic>
        <p:nvPicPr>
          <p:cNvPr id="7" name="Picture 6">
            <a:extLst>
              <a:ext uri="{FF2B5EF4-FFF2-40B4-BE49-F238E27FC236}">
                <a16:creationId xmlns:a16="http://schemas.microsoft.com/office/drawing/2014/main" id="{3CA32BFB-8607-4673-972C-51F1A4DE533C}"/>
              </a:ext>
            </a:extLst>
          </p:cNvPr>
          <p:cNvPicPr>
            <a:picLocks noChangeAspect="1"/>
          </p:cNvPicPr>
          <p:nvPr/>
        </p:nvPicPr>
        <p:blipFill>
          <a:blip r:embed="rId4"/>
          <a:stretch>
            <a:fillRect/>
          </a:stretch>
        </p:blipFill>
        <p:spPr>
          <a:xfrm>
            <a:off x="5580112" y="4221088"/>
            <a:ext cx="1437310" cy="682907"/>
          </a:xfrm>
          <a:prstGeom prst="rect">
            <a:avLst/>
          </a:prstGeom>
        </p:spPr>
      </p:pic>
    </p:spTree>
    <p:extLst>
      <p:ext uri="{BB962C8B-B14F-4D97-AF65-F5344CB8AC3E}">
        <p14:creationId xmlns:p14="http://schemas.microsoft.com/office/powerpoint/2010/main" val="14415210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endParaRPr lang="en-US" altLang="en-US" b="1" dirty="0"/>
          </a:p>
          <a:p>
            <a:pPr marL="0" indent="0" eaLnBrk="1" hangingPunct="1">
              <a:buNone/>
            </a:pPr>
            <a:endParaRPr lang="en-US" altLang="en-US" dirty="0"/>
          </a:p>
          <a:p>
            <a:pPr marL="0" indent="0" eaLnBrk="1" hangingPunct="1">
              <a:buNone/>
            </a:pPr>
            <a:endParaRPr lang="en-US" altLang="en-US" dirty="0"/>
          </a:p>
        </p:txBody>
      </p:sp>
      <p:pic>
        <p:nvPicPr>
          <p:cNvPr id="3" name="Picture 2" descr="Diagram&#10;&#10;Description automatically generated">
            <a:extLst>
              <a:ext uri="{FF2B5EF4-FFF2-40B4-BE49-F238E27FC236}">
                <a16:creationId xmlns:a16="http://schemas.microsoft.com/office/drawing/2014/main" id="{FE898E36-3714-4103-987C-3049C6F41789}"/>
              </a:ext>
            </a:extLst>
          </p:cNvPr>
          <p:cNvPicPr>
            <a:picLocks noChangeAspect="1"/>
          </p:cNvPicPr>
          <p:nvPr/>
        </p:nvPicPr>
        <p:blipFill>
          <a:blip r:embed="rId3"/>
          <a:stretch>
            <a:fillRect/>
          </a:stretch>
        </p:blipFill>
        <p:spPr>
          <a:xfrm>
            <a:off x="1799692" y="44624"/>
            <a:ext cx="5544616" cy="5544616"/>
          </a:xfrm>
          <a:prstGeom prst="rect">
            <a:avLst/>
          </a:prstGeom>
          <a:ln>
            <a:solidFill>
              <a:schemeClr val="bg2"/>
            </a:solidFill>
          </a:ln>
        </p:spPr>
      </p:pic>
      <p:pic>
        <p:nvPicPr>
          <p:cNvPr id="7" name="Picture 6">
            <a:extLst>
              <a:ext uri="{FF2B5EF4-FFF2-40B4-BE49-F238E27FC236}">
                <a16:creationId xmlns:a16="http://schemas.microsoft.com/office/drawing/2014/main" id="{03C525CC-5FD0-4CDD-B8E9-9E6BEDC8C00A}"/>
              </a:ext>
            </a:extLst>
          </p:cNvPr>
          <p:cNvPicPr>
            <a:picLocks noChangeAspect="1"/>
          </p:cNvPicPr>
          <p:nvPr/>
        </p:nvPicPr>
        <p:blipFill rotWithShape="1">
          <a:blip r:embed="rId4"/>
          <a:srcRect t="15410"/>
          <a:stretch/>
        </p:blipFill>
        <p:spPr>
          <a:xfrm>
            <a:off x="1835696" y="5661248"/>
            <a:ext cx="5544616" cy="504056"/>
          </a:xfrm>
          <a:prstGeom prst="rect">
            <a:avLst/>
          </a:prstGeom>
        </p:spPr>
      </p:pic>
    </p:spTree>
    <p:extLst>
      <p:ext uri="{BB962C8B-B14F-4D97-AF65-F5344CB8AC3E}">
        <p14:creationId xmlns:p14="http://schemas.microsoft.com/office/powerpoint/2010/main" val="27583319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endParaRPr lang="en-US" altLang="en-US" b="1" dirty="0"/>
          </a:p>
          <a:p>
            <a:pPr marL="0" indent="0" eaLnBrk="1" hangingPunct="1">
              <a:buNone/>
            </a:pPr>
            <a:endParaRPr lang="en-US" altLang="en-US" dirty="0"/>
          </a:p>
          <a:p>
            <a:pPr marL="0" indent="0" eaLnBrk="1" hangingPunct="1">
              <a:buNone/>
            </a:pPr>
            <a:endParaRPr lang="en-US" altLang="en-US" dirty="0"/>
          </a:p>
        </p:txBody>
      </p:sp>
      <p:pic>
        <p:nvPicPr>
          <p:cNvPr id="8" name="Picture 7">
            <a:extLst>
              <a:ext uri="{FF2B5EF4-FFF2-40B4-BE49-F238E27FC236}">
                <a16:creationId xmlns:a16="http://schemas.microsoft.com/office/drawing/2014/main" id="{0CAF3BC8-AC1E-4908-8C5E-B3A1AB661806}"/>
              </a:ext>
            </a:extLst>
          </p:cNvPr>
          <p:cNvPicPr>
            <a:picLocks noChangeAspect="1"/>
          </p:cNvPicPr>
          <p:nvPr/>
        </p:nvPicPr>
        <p:blipFill>
          <a:blip r:embed="rId3"/>
          <a:stretch>
            <a:fillRect/>
          </a:stretch>
        </p:blipFill>
        <p:spPr>
          <a:xfrm>
            <a:off x="1885244" y="5445125"/>
            <a:ext cx="5373511" cy="577494"/>
          </a:xfrm>
          <a:prstGeom prst="rect">
            <a:avLst/>
          </a:prstGeom>
        </p:spPr>
      </p:pic>
      <p:pic>
        <p:nvPicPr>
          <p:cNvPr id="3" name="Picture 2" descr="A picture containing text, electronics, orange&#10;&#10;Description automatically generated">
            <a:extLst>
              <a:ext uri="{FF2B5EF4-FFF2-40B4-BE49-F238E27FC236}">
                <a16:creationId xmlns:a16="http://schemas.microsoft.com/office/drawing/2014/main" id="{8C498150-4AE2-4A14-8A5A-708BD007DEA8}"/>
              </a:ext>
            </a:extLst>
          </p:cNvPr>
          <p:cNvPicPr>
            <a:picLocks noChangeAspect="1"/>
          </p:cNvPicPr>
          <p:nvPr/>
        </p:nvPicPr>
        <p:blipFill>
          <a:blip r:embed="rId4"/>
          <a:stretch>
            <a:fillRect/>
          </a:stretch>
        </p:blipFill>
        <p:spPr>
          <a:xfrm>
            <a:off x="1885244" y="143721"/>
            <a:ext cx="5373511" cy="5373511"/>
          </a:xfrm>
          <a:prstGeom prst="rect">
            <a:avLst/>
          </a:prstGeom>
        </p:spPr>
      </p:pic>
    </p:spTree>
    <p:extLst>
      <p:ext uri="{BB962C8B-B14F-4D97-AF65-F5344CB8AC3E}">
        <p14:creationId xmlns:p14="http://schemas.microsoft.com/office/powerpoint/2010/main" val="4380713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2</a:t>
            </a:r>
            <a:r>
              <a:rPr lang="fr-CA" baseline="30000">
                <a:solidFill>
                  <a:srgbClr val="005954"/>
                </a:solidFill>
                <a:latin typeface="Open Sans" panose="020B0606030504020204" pitchFamily="34" charset="0"/>
              </a:rPr>
              <a:t>e</a:t>
            </a:r>
            <a:r>
              <a:rPr lang="fr-CA">
                <a:solidFill>
                  <a:srgbClr val="005954"/>
                </a:solidFill>
                <a:latin typeface="Open Sans" panose="020B0606030504020204" pitchFamily="34" charset="0"/>
              </a:rPr>
              <a:t> année, juillet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dirty="0"/>
              <a:t>Avez-vous accepté le nouveau forfait téléphonique? Vous pouvez utiliser vos économies pour en payer une partie ou le payer au complet, ou vous pouvez l’ajouter à vos « Effets personnels » pour le mois de juillet de la deuxième année. Inscrivez la différence mensuelle de juillet de la deuxième année.</a:t>
            </a:r>
            <a:endParaRPr lang="en-US" altLang="en-US" dirty="0"/>
          </a:p>
          <a:p>
            <a:pPr marL="0" indent="0" eaLnBrk="1" hangingPunct="1">
              <a:lnSpc>
                <a:spcPts val="2160"/>
              </a:lnSpc>
              <a:buNone/>
            </a:pPr>
            <a:r>
              <a:rPr lang="fr-CA" b="1" dirty="0"/>
              <a:t>Conseil pour les élèves : </a:t>
            </a:r>
            <a:r>
              <a:rPr lang="fr-CA" dirty="0"/>
              <a:t>Si vous avez acheté le téléphone, il n’est pas nécessaire de refaire le budget mensuel. Il suffit de soustraire le montant du sommaire de juin. Si vous préférez le payer en pigeant dans vos économies, voici un exemple de calcul :</a:t>
            </a:r>
          </a:p>
          <a:p>
            <a:pPr eaLnBrk="1" hangingPunct="1">
              <a:lnSpc>
                <a:spcPts val="2160"/>
              </a:lnSpc>
              <a:buFont typeface="+mj-lt"/>
              <a:buAutoNum type="arabicPeriod"/>
            </a:pPr>
            <a:r>
              <a:rPr lang="fr-CA" dirty="0"/>
              <a:t>Épargne totale = 500 $</a:t>
            </a:r>
          </a:p>
          <a:p>
            <a:pPr eaLnBrk="1" hangingPunct="1">
              <a:lnSpc>
                <a:spcPts val="2160"/>
              </a:lnSpc>
              <a:buFont typeface="+mj-lt"/>
              <a:buAutoNum type="arabicPeriod"/>
            </a:pPr>
            <a:r>
              <a:rPr lang="fr-CA" dirty="0"/>
              <a:t>Achat du téléphone à 825 $ (825 $ - 500 $ = montant dû de 325 $)</a:t>
            </a:r>
          </a:p>
          <a:p>
            <a:pPr eaLnBrk="1" hangingPunct="1">
              <a:lnSpc>
                <a:spcPts val="2160"/>
              </a:lnSpc>
              <a:buFont typeface="+mj-lt"/>
              <a:buAutoNum type="arabicPeriod"/>
            </a:pPr>
            <a:r>
              <a:rPr lang="fr-CA" dirty="0"/>
              <a:t>Dépense supplémentaire de 325 $ ce mois-ci. Soustrayez 325 $ du sommaire de juin.</a:t>
            </a:r>
          </a:p>
          <a:p>
            <a:pPr marL="0" indent="0" eaLnBrk="1" hangingPunct="1">
              <a:lnSpc>
                <a:spcPts val="2160"/>
              </a:lnSpc>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146409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2</a:t>
            </a:r>
            <a:r>
              <a:rPr lang="fr-CA" baseline="30000">
                <a:solidFill>
                  <a:srgbClr val="005954"/>
                </a:solidFill>
                <a:latin typeface="Open Sans" panose="020B0606030504020204" pitchFamily="34" charset="0"/>
              </a:rPr>
              <a:t>e</a:t>
            </a:r>
            <a:r>
              <a:rPr lang="fr-CA">
                <a:solidFill>
                  <a:srgbClr val="005954"/>
                </a:solidFill>
                <a:latin typeface="Open Sans" panose="020B0606030504020204" pitchFamily="34" charset="0"/>
              </a:rPr>
              <a:t> année, août-décembre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a:t>Les dépenses et les revenus de votre avatar demeurent les mêmes d’août à décembre de la deuxième année. </a:t>
            </a:r>
          </a:p>
          <a:p>
            <a:pPr marL="0" indent="0" eaLnBrk="1" hangingPunct="1">
              <a:lnSpc>
                <a:spcPts val="2160"/>
              </a:lnSpc>
              <a:buNone/>
            </a:pPr>
            <a:endParaRPr lang="en-US" altLang="en-US" dirty="0"/>
          </a:p>
          <a:p>
            <a:pPr marL="0" indent="0" eaLnBrk="1" hangingPunct="1">
              <a:lnSpc>
                <a:spcPts val="2160"/>
              </a:lnSpc>
              <a:buNone/>
            </a:pPr>
            <a:r>
              <a:rPr lang="fr-CA"/>
              <a:t>Inscrivez la différence mensuelle et l’épargne de juin de la deuxième année pour les mois d’août à décembre.</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569973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p:txBody>
          <a:bodyPr/>
          <a:lstStyle/>
          <a:p>
            <a:pPr eaLnBrk="1" hangingPunct="1"/>
            <a:r>
              <a:rPr lang="fr-CA" sz="2800" dirty="0">
                <a:solidFill>
                  <a:srgbClr val="005954"/>
                </a:solidFill>
                <a:latin typeface="Open Sans" panose="020B0606030504020204" pitchFamily="34" charset="0"/>
              </a:rPr>
              <a:t>Pour les élèves qui ont placé leur argent…</a:t>
            </a:r>
          </a:p>
        </p:txBody>
      </p:sp>
      <p:pic>
        <p:nvPicPr>
          <p:cNvPr id="3" name="Content Placeholder 2">
            <a:extLst>
              <a:ext uri="{FF2B5EF4-FFF2-40B4-BE49-F238E27FC236}">
                <a16:creationId xmlns:a16="http://schemas.microsoft.com/office/drawing/2014/main" id="{76F05E9A-7994-4300-BF09-D11D7B6E2E51}"/>
              </a:ext>
            </a:extLst>
          </p:cNvPr>
          <p:cNvPicPr>
            <a:picLocks noGrp="1" noChangeAspect="1"/>
          </p:cNvPicPr>
          <p:nvPr>
            <p:ph idx="1"/>
          </p:nvPr>
        </p:nvPicPr>
        <p:blipFill>
          <a:blip r:embed="rId3"/>
          <a:stretch>
            <a:fillRect/>
          </a:stretch>
        </p:blipFill>
        <p:spPr>
          <a:xfrm>
            <a:off x="6137079" y="1412875"/>
            <a:ext cx="2592288" cy="3185942"/>
          </a:xfrm>
        </p:spPr>
      </p:pic>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8" name="Content Placeholder 2">
            <a:extLst>
              <a:ext uri="{FF2B5EF4-FFF2-40B4-BE49-F238E27FC236}">
                <a16:creationId xmlns:a16="http://schemas.microsoft.com/office/drawing/2014/main" id="{8531A57C-6A77-43C8-9A8A-7E491E0B6BAF}"/>
              </a:ext>
            </a:extLst>
          </p:cNvPr>
          <p:cNvSpPr txBox="1">
            <a:spLocks/>
          </p:cNvSpPr>
          <p:nvPr/>
        </p:nvSpPr>
        <p:spPr bwMode="auto">
          <a:xfrm>
            <a:off x="468313" y="1196752"/>
            <a:ext cx="5399831" cy="41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eaLnBrk="1" hangingPunct="1">
              <a:lnSpc>
                <a:spcPts val="2160"/>
              </a:lnSpc>
              <a:buFontTx/>
              <a:buNone/>
            </a:pPr>
            <a:r>
              <a:rPr lang="fr-CA" sz="1800" b="1" dirty="0"/>
              <a:t>Vous recevez enfin votre récompense!</a:t>
            </a:r>
          </a:p>
          <a:p>
            <a:pPr marL="0" indent="0" eaLnBrk="1" hangingPunct="1">
              <a:lnSpc>
                <a:spcPts val="2160"/>
              </a:lnSpc>
              <a:buFontTx/>
              <a:buNone/>
            </a:pPr>
            <a:r>
              <a:rPr lang="fr-CA" sz="1600" i="1" dirty="0">
                <a:solidFill>
                  <a:srgbClr val="EA7123"/>
                </a:solidFill>
              </a:rPr>
              <a:t>Si vous avez emprunté de l’argent, passez à la prochaine diapositive.</a:t>
            </a:r>
          </a:p>
          <a:p>
            <a:pPr marL="0" indent="0" eaLnBrk="1" hangingPunct="1">
              <a:lnSpc>
                <a:spcPts val="2160"/>
              </a:lnSpc>
              <a:buFontTx/>
              <a:buNone/>
            </a:pPr>
            <a:r>
              <a:rPr lang="fr-CA" sz="1800" dirty="0"/>
              <a:t>Si vous avez choisi le compte d’épargne à intérêt élevé (option A), vous avez accumulé </a:t>
            </a:r>
            <a:r>
              <a:rPr lang="fr-CA" sz="1800" b="1" dirty="0">
                <a:solidFill>
                  <a:srgbClr val="005954"/>
                </a:solidFill>
              </a:rPr>
              <a:t>688,38 $</a:t>
            </a:r>
            <a:r>
              <a:rPr lang="fr-CA" sz="1800" dirty="0"/>
              <a:t>. Vous devez payer des frais de 50 $ pour retirer votre argent.</a:t>
            </a:r>
          </a:p>
          <a:p>
            <a:pPr marL="0" indent="0" eaLnBrk="1" hangingPunct="1">
              <a:lnSpc>
                <a:spcPts val="2160"/>
              </a:lnSpc>
              <a:buFontTx/>
              <a:buNone/>
            </a:pPr>
            <a:r>
              <a:rPr lang="fr-CA" sz="1800" dirty="0"/>
              <a:t>Si vous avez choisi le compte d’épargne ordinaire (option A), vous avez accumulé </a:t>
            </a:r>
            <a:r>
              <a:rPr lang="fr-CA" sz="1800" b="1" dirty="0">
                <a:solidFill>
                  <a:srgbClr val="005954"/>
                </a:solidFill>
              </a:rPr>
              <a:t>507,42 $</a:t>
            </a:r>
            <a:r>
              <a:rPr lang="fr-CA" sz="1800" dirty="0"/>
              <a:t>. Vous devez payer des frais de 15 $ pour retirer votre argent.</a:t>
            </a:r>
          </a:p>
          <a:p>
            <a:pPr marL="0" indent="0" eaLnBrk="1" hangingPunct="1">
              <a:lnSpc>
                <a:spcPts val="2160"/>
              </a:lnSpc>
              <a:buFontTx/>
              <a:buNone/>
            </a:pPr>
            <a:r>
              <a:rPr lang="fr-CA" sz="1800" dirty="0"/>
              <a:t>Inscrivez le bon montant dans votre plan financier (assurez-vous</a:t>
            </a:r>
            <a:br>
              <a:rPr lang="fr-CA" sz="1800" dirty="0"/>
            </a:br>
            <a:r>
              <a:rPr lang="fr-CA" sz="1800" dirty="0"/>
              <a:t>d’avoir soustrait les frais de retrait) :</a:t>
            </a:r>
          </a:p>
          <a:p>
            <a:pPr marL="0" indent="0" eaLnBrk="1" hangingPunct="1">
              <a:lnSpc>
                <a:spcPts val="2160"/>
              </a:lnSpc>
              <a:buFontTx/>
              <a:buNone/>
            </a:pPr>
            <a:endParaRPr lang="en-US" altLang="en-US" sz="1800" kern="0" dirty="0"/>
          </a:p>
        </p:txBody>
      </p:sp>
      <p:pic>
        <p:nvPicPr>
          <p:cNvPr id="7" name="Picture 6" descr="Text&#10;&#10;Description automatically generated">
            <a:extLst>
              <a:ext uri="{FF2B5EF4-FFF2-40B4-BE49-F238E27FC236}">
                <a16:creationId xmlns:a16="http://schemas.microsoft.com/office/drawing/2014/main" id="{754EFCA7-80BF-4C2E-AFA0-9305A45B7D43}"/>
              </a:ext>
            </a:extLst>
          </p:cNvPr>
          <p:cNvPicPr>
            <a:picLocks noChangeAspect="1"/>
          </p:cNvPicPr>
          <p:nvPr/>
        </p:nvPicPr>
        <p:blipFill>
          <a:blip r:embed="rId4"/>
          <a:stretch>
            <a:fillRect/>
          </a:stretch>
        </p:blipFill>
        <p:spPr>
          <a:xfrm>
            <a:off x="4367425" y="5085184"/>
            <a:ext cx="1830480" cy="1045988"/>
          </a:xfrm>
          <a:prstGeom prst="rect">
            <a:avLst/>
          </a:prstGeom>
        </p:spPr>
      </p:pic>
      <p:sp>
        <p:nvSpPr>
          <p:cNvPr id="9" name="TextBox 8">
            <a:extLst>
              <a:ext uri="{FF2B5EF4-FFF2-40B4-BE49-F238E27FC236}">
                <a16:creationId xmlns:a16="http://schemas.microsoft.com/office/drawing/2014/main" id="{C2D7825C-832B-4711-8DDB-83EA74D5FF17}"/>
              </a:ext>
            </a:extLst>
          </p:cNvPr>
          <p:cNvSpPr txBox="1"/>
          <p:nvPr/>
        </p:nvSpPr>
        <p:spPr>
          <a:xfrm>
            <a:off x="4217278" y="5085184"/>
            <a:ext cx="282713" cy="504056"/>
          </a:xfrm>
          <a:prstGeom prst="rect">
            <a:avLst/>
          </a:prstGeom>
          <a:solidFill>
            <a:schemeClr val="bg1"/>
          </a:solidFill>
        </p:spPr>
        <p:txBody>
          <a:bodyPr wrap="square" rtlCol="0">
            <a:spAutoFit/>
          </a:bodyPr>
          <a:lstStyle/>
          <a:p>
            <a:endParaRPr lang="en-CA" dirty="0"/>
          </a:p>
        </p:txBody>
      </p:sp>
      <p:sp>
        <p:nvSpPr>
          <p:cNvPr id="10" name="TextBox 9">
            <a:extLst>
              <a:ext uri="{FF2B5EF4-FFF2-40B4-BE49-F238E27FC236}">
                <a16:creationId xmlns:a16="http://schemas.microsoft.com/office/drawing/2014/main" id="{97FB7066-20E5-4286-B550-CD5813B3EFB7}"/>
              </a:ext>
            </a:extLst>
          </p:cNvPr>
          <p:cNvSpPr txBox="1"/>
          <p:nvPr/>
        </p:nvSpPr>
        <p:spPr>
          <a:xfrm>
            <a:off x="4178615" y="5842891"/>
            <a:ext cx="282713" cy="288281"/>
          </a:xfrm>
          <a:prstGeom prst="rect">
            <a:avLst/>
          </a:prstGeom>
          <a:solidFill>
            <a:schemeClr val="bg1"/>
          </a:solidFill>
        </p:spPr>
        <p:txBody>
          <a:bodyPr wrap="square" rtlCol="0">
            <a:spAutoFit/>
          </a:bodyPr>
          <a:lstStyle/>
          <a:p>
            <a:endParaRPr lang="en-CA" dirty="0"/>
          </a:p>
        </p:txBody>
      </p:sp>
    </p:spTree>
    <p:extLst>
      <p:ext uri="{BB962C8B-B14F-4D97-AF65-F5344CB8AC3E}">
        <p14:creationId xmlns:p14="http://schemas.microsoft.com/office/powerpoint/2010/main" val="9217710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diagram&#10;&#10;Description automatically generated">
            <a:extLst>
              <a:ext uri="{FF2B5EF4-FFF2-40B4-BE49-F238E27FC236}">
                <a16:creationId xmlns:a16="http://schemas.microsoft.com/office/drawing/2014/main" id="{84C8BB22-E14F-456C-9C63-E91E6F672925}"/>
              </a:ext>
            </a:extLst>
          </p:cNvPr>
          <p:cNvPicPr>
            <a:picLocks noChangeAspect="1"/>
          </p:cNvPicPr>
          <p:nvPr/>
        </p:nvPicPr>
        <p:blipFill>
          <a:blip r:embed="rId2"/>
          <a:stretch>
            <a:fillRect/>
          </a:stretch>
        </p:blipFill>
        <p:spPr>
          <a:xfrm>
            <a:off x="250395" y="4383026"/>
            <a:ext cx="8742051" cy="1278668"/>
          </a:xfrm>
          <a:prstGeom prst="rect">
            <a:avLst/>
          </a:prstGeom>
        </p:spPr>
      </p:pic>
      <p:pic>
        <p:nvPicPr>
          <p:cNvPr id="14" name="Picture 13" descr="A picture containing logo&#10;&#10;Description automatically generated">
            <a:extLst>
              <a:ext uri="{FF2B5EF4-FFF2-40B4-BE49-F238E27FC236}">
                <a16:creationId xmlns:a16="http://schemas.microsoft.com/office/drawing/2014/main" id="{09EA633B-C4AA-4907-8456-66770E77BD0C}"/>
              </a:ext>
            </a:extLst>
          </p:cNvPr>
          <p:cNvPicPr>
            <a:picLocks noChangeAspect="1"/>
          </p:cNvPicPr>
          <p:nvPr/>
        </p:nvPicPr>
        <p:blipFill>
          <a:blip r:embed="rId3"/>
          <a:stretch>
            <a:fillRect/>
          </a:stretch>
        </p:blipFill>
        <p:spPr>
          <a:xfrm>
            <a:off x="250395" y="3908671"/>
            <a:ext cx="1447574" cy="523220"/>
          </a:xfrm>
          <a:prstGeom prst="rect">
            <a:avLst/>
          </a:prstGeom>
        </p:spPr>
      </p:pic>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Avez-vous réussi à vous comporter comme un adulte?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dirty="0"/>
              <a:t>Avez-vous…</a:t>
            </a:r>
            <a:endParaRPr lang="en-US" altLang="en-US" dirty="0"/>
          </a:p>
          <a:p>
            <a:pPr eaLnBrk="1" hangingPunct="1"/>
            <a:r>
              <a:rPr lang="fr-CA" dirty="0"/>
              <a:t>réussi à payer vos factures et à prendre des décisions financières judicieuses pendant deux ans?</a:t>
            </a:r>
          </a:p>
          <a:p>
            <a:pPr eaLnBrk="1" hangingPunct="1"/>
            <a:r>
              <a:rPr lang="fr-CA" dirty="0"/>
              <a:t>atteint votre objectif financier?</a:t>
            </a:r>
          </a:p>
          <a:p>
            <a:pPr eaLnBrk="1" hangingPunct="1"/>
            <a:r>
              <a:rPr lang="fr-CA" dirty="0"/>
              <a:t>évité d’avoir des dettes après deux ans?</a:t>
            </a:r>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34076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15" name="Graphic 14" descr="Line arrow: Counter-clockwise curve with solid fill">
            <a:extLst>
              <a:ext uri="{FF2B5EF4-FFF2-40B4-BE49-F238E27FC236}">
                <a16:creationId xmlns:a16="http://schemas.microsoft.com/office/drawing/2014/main" id="{C3C09542-CFBB-4D1C-B426-B9A27654CF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7765357" flipH="1">
            <a:off x="4586027" y="4177545"/>
            <a:ext cx="476001" cy="476001"/>
          </a:xfrm>
          <a:prstGeom prst="rect">
            <a:avLst/>
          </a:prstGeom>
        </p:spPr>
      </p:pic>
      <p:sp>
        <p:nvSpPr>
          <p:cNvPr id="16" name="TextBox 15">
            <a:extLst>
              <a:ext uri="{FF2B5EF4-FFF2-40B4-BE49-F238E27FC236}">
                <a16:creationId xmlns:a16="http://schemas.microsoft.com/office/drawing/2014/main" id="{E177F148-92AF-4C4E-A236-7AE6951E76BB}"/>
              </a:ext>
            </a:extLst>
          </p:cNvPr>
          <p:cNvSpPr txBox="1"/>
          <p:nvPr/>
        </p:nvSpPr>
        <p:spPr>
          <a:xfrm>
            <a:off x="3664946" y="3543521"/>
            <a:ext cx="1944216" cy="523220"/>
          </a:xfrm>
          <a:prstGeom prst="rect">
            <a:avLst/>
          </a:prstGeom>
          <a:noFill/>
        </p:spPr>
        <p:txBody>
          <a:bodyPr wrap="square" rtlCol="0">
            <a:spAutoFit/>
          </a:bodyPr>
          <a:lstStyle/>
          <a:p>
            <a:r>
              <a:rPr lang="fr-CA" sz="1400" dirty="0"/>
              <a:t>Inscrivez combien d’argent vous avez épargné.</a:t>
            </a:r>
          </a:p>
        </p:txBody>
      </p:sp>
      <p:pic>
        <p:nvPicPr>
          <p:cNvPr id="17" name="Graphic 16" descr="Line arrow: Counter-clockwise curve with solid fill">
            <a:extLst>
              <a:ext uri="{FF2B5EF4-FFF2-40B4-BE49-F238E27FC236}">
                <a16:creationId xmlns:a16="http://schemas.microsoft.com/office/drawing/2014/main" id="{545122BB-9A7B-4CA1-955F-F0AE4C84A5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7765357" flipH="1">
            <a:off x="7877351" y="4258658"/>
            <a:ext cx="476001" cy="476001"/>
          </a:xfrm>
          <a:prstGeom prst="rect">
            <a:avLst/>
          </a:prstGeom>
        </p:spPr>
      </p:pic>
      <p:sp>
        <p:nvSpPr>
          <p:cNvPr id="18" name="TextBox 17">
            <a:extLst>
              <a:ext uri="{FF2B5EF4-FFF2-40B4-BE49-F238E27FC236}">
                <a16:creationId xmlns:a16="http://schemas.microsoft.com/office/drawing/2014/main" id="{480ABC50-8D45-44FF-B8CE-D6D51ECB6A1D}"/>
              </a:ext>
            </a:extLst>
          </p:cNvPr>
          <p:cNvSpPr txBox="1"/>
          <p:nvPr/>
        </p:nvSpPr>
        <p:spPr>
          <a:xfrm>
            <a:off x="7199784" y="3554191"/>
            <a:ext cx="1944216" cy="738664"/>
          </a:xfrm>
          <a:prstGeom prst="rect">
            <a:avLst/>
          </a:prstGeom>
          <a:noFill/>
        </p:spPr>
        <p:txBody>
          <a:bodyPr wrap="square" rtlCol="0">
            <a:spAutoFit/>
          </a:bodyPr>
          <a:lstStyle/>
          <a:p>
            <a:r>
              <a:rPr lang="fr-CA" sz="1400" dirty="0"/>
              <a:t>Si vous arrivez à total </a:t>
            </a:r>
            <a:r>
              <a:rPr lang="fr-CA" sz="1400" dirty="0">
                <a:solidFill>
                  <a:srgbClr val="FF0000"/>
                </a:solidFill>
              </a:rPr>
              <a:t>négatif</a:t>
            </a:r>
            <a:r>
              <a:rPr lang="fr-CA" sz="1400" dirty="0"/>
              <a:t>, vous êtes </a:t>
            </a:r>
            <a:r>
              <a:rPr lang="fr-CA" sz="1400" b="1" dirty="0"/>
              <a:t>endetté</a:t>
            </a:r>
            <a:r>
              <a:rPr lang="fr-CA" sz="1400" dirty="0"/>
              <a:t>.</a:t>
            </a:r>
          </a:p>
        </p:txBody>
      </p:sp>
      <p:pic>
        <p:nvPicPr>
          <p:cNvPr id="19" name="Graphic 18" descr="Line arrow: Counter-clockwise curve with solid fill">
            <a:extLst>
              <a:ext uri="{FF2B5EF4-FFF2-40B4-BE49-F238E27FC236}">
                <a16:creationId xmlns:a16="http://schemas.microsoft.com/office/drawing/2014/main" id="{3BC7AEEF-9070-43D4-A43A-1D9AB4179A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7765357" flipH="1">
            <a:off x="6202279" y="4267270"/>
            <a:ext cx="476001" cy="476001"/>
          </a:xfrm>
          <a:prstGeom prst="rect">
            <a:avLst/>
          </a:prstGeom>
        </p:spPr>
      </p:pic>
      <p:sp>
        <p:nvSpPr>
          <p:cNvPr id="20" name="TextBox 19">
            <a:extLst>
              <a:ext uri="{FF2B5EF4-FFF2-40B4-BE49-F238E27FC236}">
                <a16:creationId xmlns:a16="http://schemas.microsoft.com/office/drawing/2014/main" id="{870E8EAD-23FE-4411-8FC9-DC337F159E3C}"/>
              </a:ext>
            </a:extLst>
          </p:cNvPr>
          <p:cNvSpPr txBox="1"/>
          <p:nvPr/>
        </p:nvSpPr>
        <p:spPr>
          <a:xfrm>
            <a:off x="5593773" y="3544554"/>
            <a:ext cx="1673491" cy="738664"/>
          </a:xfrm>
          <a:prstGeom prst="rect">
            <a:avLst/>
          </a:prstGeom>
          <a:noFill/>
        </p:spPr>
        <p:txBody>
          <a:bodyPr wrap="square" rtlCol="0">
            <a:spAutoFit/>
          </a:bodyPr>
          <a:lstStyle/>
          <a:p>
            <a:r>
              <a:rPr lang="fr-CA" sz="1400" dirty="0"/>
              <a:t>Si vous avez emprunté, laissez ce champ vide.</a:t>
            </a:r>
          </a:p>
        </p:txBody>
      </p:sp>
    </p:spTree>
    <p:extLst>
      <p:ext uri="{BB962C8B-B14F-4D97-AF65-F5344CB8AC3E}">
        <p14:creationId xmlns:p14="http://schemas.microsoft.com/office/powerpoint/2010/main" val="359583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0CB44D-8D54-42DC-A67F-D56FDD4D33EC}"/>
              </a:ext>
            </a:extLst>
          </p:cNvPr>
          <p:cNvPicPr>
            <a:picLocks noChangeAspect="1"/>
          </p:cNvPicPr>
          <p:nvPr/>
        </p:nvPicPr>
        <p:blipFill rotWithShape="1">
          <a:blip r:embed="rId2"/>
          <a:srcRect t="3043" r="3241"/>
          <a:stretch/>
        </p:blipFill>
        <p:spPr>
          <a:xfrm>
            <a:off x="6156176" y="2996952"/>
            <a:ext cx="2528725" cy="3008996"/>
          </a:xfrm>
          <a:prstGeom prst="rect">
            <a:avLst/>
          </a:prstGeom>
        </p:spPr>
      </p:pic>
      <p:pic>
        <p:nvPicPr>
          <p:cNvPr id="5" name="Picture 4">
            <a:extLst>
              <a:ext uri="{FF2B5EF4-FFF2-40B4-BE49-F238E27FC236}">
                <a16:creationId xmlns:a16="http://schemas.microsoft.com/office/drawing/2014/main" id="{3D4771A5-50F1-4309-9C7C-69EED9DE200C}"/>
              </a:ext>
            </a:extLst>
          </p:cNvPr>
          <p:cNvPicPr>
            <a:picLocks noChangeAspect="1"/>
          </p:cNvPicPr>
          <p:nvPr/>
        </p:nvPicPr>
        <p:blipFill>
          <a:blip r:embed="rId3"/>
          <a:stretch>
            <a:fillRect/>
          </a:stretch>
        </p:blipFill>
        <p:spPr>
          <a:xfrm>
            <a:off x="2129722" y="816320"/>
            <a:ext cx="4884556" cy="2864980"/>
          </a:xfrm>
          <a:prstGeom prst="rect">
            <a:avLst/>
          </a:prstGeom>
        </p:spPr>
      </p:pic>
    </p:spTree>
    <p:extLst>
      <p:ext uri="{BB962C8B-B14F-4D97-AF65-F5344CB8AC3E}">
        <p14:creationId xmlns:p14="http://schemas.microsoft.com/office/powerpoint/2010/main" val="89182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dirty="0">
                <a:solidFill>
                  <a:srgbClr val="005954"/>
                </a:solidFill>
                <a:latin typeface="Open Sans" panose="020B0606030504020204" pitchFamily="34" charset="0"/>
              </a:rPr>
              <a:t>Questions de réflexion</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lnSpc>
                <a:spcPts val="2160"/>
              </a:lnSpc>
              <a:buFont typeface="+mj-lt"/>
              <a:buAutoNum type="arabicPeriod"/>
            </a:pPr>
            <a:r>
              <a:rPr lang="fr-CA" dirty="0"/>
              <a:t>Qu’avez-vous aimé le plus?</a:t>
            </a:r>
          </a:p>
          <a:p>
            <a:pPr eaLnBrk="1" hangingPunct="1">
              <a:lnSpc>
                <a:spcPts val="2160"/>
              </a:lnSpc>
              <a:buFont typeface="+mj-lt"/>
              <a:buAutoNum type="arabicPeriod"/>
            </a:pPr>
            <a:r>
              <a:rPr lang="fr-CA" dirty="0"/>
              <a:t>Si vous refaisiez cette activité, que feriez-vous différemment?</a:t>
            </a:r>
          </a:p>
          <a:p>
            <a:pPr eaLnBrk="1" hangingPunct="1">
              <a:lnSpc>
                <a:spcPts val="2160"/>
              </a:lnSpc>
              <a:buFont typeface="+mj-lt"/>
              <a:buAutoNum type="arabicPeriod"/>
            </a:pPr>
            <a:r>
              <a:rPr lang="fr-CA"/>
              <a:t>Avez-vous changé d’objectif financier en cours de route? Avez-vous presque atteint votre objectif financier? </a:t>
            </a:r>
            <a:r>
              <a:rPr lang="fr-CA" dirty="0"/>
              <a:t>L’avez-vous dépassé?</a:t>
            </a:r>
          </a:p>
          <a:p>
            <a:pPr eaLnBrk="1" hangingPunct="1">
              <a:lnSpc>
                <a:spcPts val="2160"/>
              </a:lnSpc>
              <a:buFont typeface="+mj-lt"/>
              <a:buAutoNum type="arabicPeriod"/>
            </a:pPr>
            <a:r>
              <a:rPr lang="fr-CA" dirty="0"/>
              <a:t>a) Si vous avez atteint votre objectif financier, comment expliquez-vous votre réussite? </a:t>
            </a:r>
            <a:r>
              <a:rPr lang="fr-CA" b="1" dirty="0">
                <a:solidFill>
                  <a:srgbClr val="005954"/>
                </a:solidFill>
              </a:rPr>
              <a:t>OU</a:t>
            </a:r>
            <a:br>
              <a:rPr lang="fr-CA" dirty="0"/>
            </a:br>
            <a:r>
              <a:rPr lang="fr-CA" dirty="0"/>
              <a:t>b) Si vous n’avez pas atteint votre objectif financier, comment expliquez-vous votre échec?</a:t>
            </a:r>
          </a:p>
          <a:p>
            <a:pPr eaLnBrk="1" hangingPunct="1">
              <a:lnSpc>
                <a:spcPts val="2160"/>
              </a:lnSpc>
              <a:buFont typeface="+mj-lt"/>
              <a:buAutoNum type="arabicPeriod"/>
            </a:pPr>
            <a:r>
              <a:rPr lang="fr-CA" dirty="0"/>
              <a:t>a) Si vous n’avez pas de dettes à la fin de la deuxième année, quelles décisions vous ont permis d’éviter de vous endetter? </a:t>
            </a:r>
            <a:r>
              <a:rPr lang="fr-CA" b="1" dirty="0">
                <a:solidFill>
                  <a:srgbClr val="005954"/>
                </a:solidFill>
              </a:rPr>
              <a:t>OU</a:t>
            </a:r>
            <a:br>
              <a:rPr lang="fr-CA" dirty="0"/>
            </a:br>
            <a:r>
              <a:rPr lang="fr-CA" dirty="0"/>
              <a:t>b) Qu’est-ce qui fait en sorte que vous êtes endetté? Comment auriez-vous pu éviter cela?</a:t>
            </a:r>
          </a:p>
          <a:p>
            <a:pPr eaLnBrk="1" hangingPunct="1">
              <a:lnSpc>
                <a:spcPts val="2160"/>
              </a:lnSpc>
              <a:buFont typeface="+mj-lt"/>
              <a:buAutoNum type="arabicPeriod"/>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F871AA08-7567-46D1-9A9C-47F4F8A9F421}"/>
              </a:ext>
            </a:extLst>
          </p:cNvPr>
          <p:cNvPicPr>
            <a:picLocks noChangeAspect="1"/>
          </p:cNvPicPr>
          <p:nvPr/>
        </p:nvPicPr>
        <p:blipFill rotWithShape="1">
          <a:blip r:embed="rId3"/>
          <a:srcRect r="1816" b="434"/>
          <a:stretch/>
        </p:blipFill>
        <p:spPr>
          <a:xfrm>
            <a:off x="7261504" y="332656"/>
            <a:ext cx="1339571" cy="1320546"/>
          </a:xfrm>
          <a:prstGeom prst="rect">
            <a:avLst/>
          </a:prstGeom>
        </p:spPr>
      </p:pic>
    </p:spTree>
    <p:extLst>
      <p:ext uri="{BB962C8B-B14F-4D97-AF65-F5344CB8AC3E}">
        <p14:creationId xmlns:p14="http://schemas.microsoft.com/office/powerpoint/2010/main" val="100549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L’activité en bref</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dirty="0"/>
              <a:t>Vous établirez des budgets mensuels pour voir l’effet qu’ils ont sur un plan financier sur deux ans.</a:t>
            </a:r>
          </a:p>
          <a:p>
            <a:pPr marL="0" indent="0" eaLnBrk="1" hangingPunct="1">
              <a:lnSpc>
                <a:spcPts val="2160"/>
              </a:lnSpc>
              <a:buNone/>
            </a:pPr>
            <a:endParaRPr lang="en-US" altLang="en-US" dirty="0"/>
          </a:p>
          <a:p>
            <a:pPr marL="0" indent="0" eaLnBrk="1" hangingPunct="1">
              <a:lnSpc>
                <a:spcPts val="2160"/>
              </a:lnSpc>
              <a:buNone/>
            </a:pPr>
            <a:endParaRPr lang="en-US" altLang="en-US" dirty="0"/>
          </a:p>
          <a:p>
            <a:pPr marL="0" indent="0" eaLnBrk="1" hangingPunct="1">
              <a:lnSpc>
                <a:spcPts val="2160"/>
              </a:lnSpc>
              <a:buNone/>
            </a:pPr>
            <a:endParaRPr lang="en-US" altLang="en-US" dirty="0"/>
          </a:p>
          <a:p>
            <a:pPr marL="0" indent="0" eaLnBrk="1" hangingPunct="1">
              <a:lnSpc>
                <a:spcPts val="2160"/>
              </a:lnSpc>
              <a:buNone/>
            </a:pPr>
            <a:endParaRPr lang="en-US" altLang="en-US" dirty="0"/>
          </a:p>
          <a:p>
            <a:pPr marL="0" indent="0" eaLnBrk="1" hangingPunct="1">
              <a:lnSpc>
                <a:spcPts val="2160"/>
              </a:lnSpc>
              <a:buNone/>
            </a:pPr>
            <a:endParaRPr lang="en-US" altLang="en-US" dirty="0"/>
          </a:p>
          <a:p>
            <a:pPr marL="0" indent="0" eaLnBrk="1" hangingPunct="1">
              <a:lnSpc>
                <a:spcPts val="2160"/>
              </a:lnSpc>
              <a:buNone/>
            </a:pPr>
            <a:endParaRPr lang="en-US" altLang="en-US" dirty="0"/>
          </a:p>
          <a:p>
            <a:pPr marL="0" indent="0" eaLnBrk="1" hangingPunct="1">
              <a:lnSpc>
                <a:spcPts val="2160"/>
              </a:lnSpc>
              <a:buNone/>
            </a:pPr>
            <a:endParaRPr lang="fr-CA" dirty="0"/>
          </a:p>
          <a:p>
            <a:pPr marL="0" indent="0" eaLnBrk="1" hangingPunct="1">
              <a:lnSpc>
                <a:spcPts val="2160"/>
              </a:lnSpc>
              <a:buNone/>
            </a:pPr>
            <a:r>
              <a:rPr lang="fr-CA" dirty="0"/>
              <a:t>Si vous dépensez trop pendant plusieurs mois, votre plan financier sur deux ans en souffrira. Vous serez </a:t>
            </a:r>
            <a:r>
              <a:rPr lang="fr-CA" b="1" dirty="0"/>
              <a:t>endettés</a:t>
            </a:r>
            <a:r>
              <a:rPr lang="fr-CA" dirty="0"/>
              <a:t>.</a:t>
            </a:r>
          </a:p>
          <a:p>
            <a:pPr marL="0" indent="0" eaLnBrk="1" hangingPunct="1">
              <a:lnSpc>
                <a:spcPts val="2160"/>
              </a:lnSpc>
              <a:buNone/>
            </a:pPr>
            <a:endParaRPr lang="en-US" altLang="en-US" dirty="0"/>
          </a:p>
          <a:p>
            <a:pPr eaLnBrk="1" hangingPunct="1"/>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C9DBA622-2F15-4B1F-95AB-5A6DF28FF8DE}"/>
              </a:ext>
            </a:extLst>
          </p:cNvPr>
          <p:cNvPicPr>
            <a:picLocks noChangeAspect="1"/>
          </p:cNvPicPr>
          <p:nvPr/>
        </p:nvPicPr>
        <p:blipFill>
          <a:blip r:embed="rId3"/>
          <a:stretch>
            <a:fillRect/>
          </a:stretch>
        </p:blipFill>
        <p:spPr>
          <a:xfrm>
            <a:off x="468313" y="2325719"/>
            <a:ext cx="1690622" cy="1713676"/>
          </a:xfrm>
          <a:prstGeom prst="rect">
            <a:avLst/>
          </a:prstGeom>
        </p:spPr>
      </p:pic>
      <p:sp>
        <p:nvSpPr>
          <p:cNvPr id="4" name="TextBox 3">
            <a:extLst>
              <a:ext uri="{FF2B5EF4-FFF2-40B4-BE49-F238E27FC236}">
                <a16:creationId xmlns:a16="http://schemas.microsoft.com/office/drawing/2014/main" id="{BAB38051-D0EE-46B3-8519-AFEE661DB88C}"/>
              </a:ext>
            </a:extLst>
          </p:cNvPr>
          <p:cNvSpPr txBox="1"/>
          <p:nvPr/>
        </p:nvSpPr>
        <p:spPr>
          <a:xfrm>
            <a:off x="2190100" y="2132856"/>
            <a:ext cx="6288047" cy="1569660"/>
          </a:xfrm>
          <a:prstGeom prst="rect">
            <a:avLst/>
          </a:prstGeom>
          <a:noFill/>
        </p:spPr>
        <p:txBody>
          <a:bodyPr wrap="square" rtlCol="0">
            <a:spAutoFit/>
          </a:bodyPr>
          <a:lstStyle/>
          <a:p>
            <a:r>
              <a:rPr lang="fr-CA" b="1" dirty="0">
                <a:solidFill>
                  <a:srgbClr val="002060"/>
                </a:solidFill>
                <a:latin typeface="Britannic Bold" panose="020B0903060703020204" pitchFamily="34" charset="0"/>
                <a:cs typeface="Aharoni" panose="02010803020104030203" pitchFamily="2" charset="-79"/>
              </a:rPr>
              <a:t>Le budget mensuel est une excellente manière de suivre nos revenus et nos dépenses. </a:t>
            </a:r>
          </a:p>
          <a:p>
            <a:endParaRPr lang="en-US" b="1" dirty="0">
              <a:solidFill>
                <a:srgbClr val="002060"/>
              </a:solidFill>
              <a:latin typeface="Britannic Bold" panose="020B0903060703020204" pitchFamily="34" charset="0"/>
              <a:cs typeface="Aharoni" panose="02010803020104030203" pitchFamily="2" charset="-79"/>
            </a:endParaRPr>
          </a:p>
          <a:p>
            <a:r>
              <a:rPr lang="fr-CA" b="1" dirty="0">
                <a:solidFill>
                  <a:srgbClr val="002060"/>
                </a:solidFill>
                <a:latin typeface="Britannic Bold" panose="020B0903060703020204" pitchFamily="34" charset="0"/>
                <a:cs typeface="Aharoni" panose="02010803020104030203" pitchFamily="2" charset="-79"/>
              </a:rPr>
              <a:t>Il nous permet de voir si nous avons dépensé plus ou moins que prévu.</a:t>
            </a:r>
          </a:p>
        </p:txBody>
      </p:sp>
    </p:spTree>
    <p:extLst>
      <p:ext uri="{BB962C8B-B14F-4D97-AF65-F5344CB8AC3E}">
        <p14:creationId xmlns:p14="http://schemas.microsoft.com/office/powerpoint/2010/main" val="3043194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C3EE7D1-14E6-4FDC-A14F-09E7DBB1AFD7}"/>
              </a:ext>
            </a:extLst>
          </p:cNvPr>
          <p:cNvPicPr>
            <a:picLocks noChangeAspect="1"/>
          </p:cNvPicPr>
          <p:nvPr/>
        </p:nvPicPr>
        <p:blipFill>
          <a:blip r:embed="rId3"/>
          <a:stretch>
            <a:fillRect/>
          </a:stretch>
        </p:blipFill>
        <p:spPr>
          <a:xfrm>
            <a:off x="755848" y="4077072"/>
            <a:ext cx="7632576" cy="1049269"/>
          </a:xfrm>
          <a:prstGeom prst="rect">
            <a:avLst/>
          </a:prstGeom>
        </p:spPr>
      </p:pic>
      <p:pic>
        <p:nvPicPr>
          <p:cNvPr id="21" name="Picture 20">
            <a:extLst>
              <a:ext uri="{FF2B5EF4-FFF2-40B4-BE49-F238E27FC236}">
                <a16:creationId xmlns:a16="http://schemas.microsoft.com/office/drawing/2014/main" id="{489850B2-1033-4500-A621-42227DC4CFF4}"/>
              </a:ext>
            </a:extLst>
          </p:cNvPr>
          <p:cNvPicPr>
            <a:picLocks noChangeAspect="1"/>
          </p:cNvPicPr>
          <p:nvPr/>
        </p:nvPicPr>
        <p:blipFill>
          <a:blip r:embed="rId4"/>
          <a:stretch>
            <a:fillRect/>
          </a:stretch>
        </p:blipFill>
        <p:spPr>
          <a:xfrm>
            <a:off x="539552" y="2769385"/>
            <a:ext cx="7848600" cy="1198259"/>
          </a:xfrm>
          <a:prstGeom prst="rect">
            <a:avLst/>
          </a:prstGeom>
        </p:spPr>
      </p:pic>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a:t>Lorsqu’on dépense trop, on peut s’</a:t>
            </a:r>
            <a:r>
              <a:rPr lang="fr-CA" b="1"/>
              <a:t>endetter</a:t>
            </a:r>
            <a:r>
              <a:rPr lang="fr-CA"/>
              <a:t>. En mathématiques, une dette est un nombre </a:t>
            </a:r>
            <a:r>
              <a:rPr lang="fr-CA">
                <a:solidFill>
                  <a:srgbClr val="FF0000"/>
                </a:solidFill>
              </a:rPr>
              <a:t>négatif</a:t>
            </a:r>
            <a:r>
              <a:rPr lang="fr-CA"/>
              <a:t>. Si vous dépensez trop pendant des mois, cela aura des répercussions </a:t>
            </a:r>
            <a:r>
              <a:rPr lang="fr-CA">
                <a:solidFill>
                  <a:srgbClr val="FF0000"/>
                </a:solidFill>
              </a:rPr>
              <a:t>négatives</a:t>
            </a:r>
            <a:r>
              <a:rPr lang="fr-CA"/>
              <a:t> sur votre santé financière.</a:t>
            </a:r>
          </a:p>
          <a:p>
            <a:pPr marL="0" indent="0" eaLnBrk="1" hangingPunct="1">
              <a:lnSpc>
                <a:spcPts val="2160"/>
              </a:lnSpc>
              <a:buNone/>
            </a:pPr>
            <a:r>
              <a:rPr lang="fr-CA" sz="1600"/>
              <a:t>Voici un exemple :</a:t>
            </a:r>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highlight>
                <a:srgbClr val="FFFF00"/>
              </a:highlight>
            </a:endParaRPr>
          </a:p>
          <a:p>
            <a:pPr marL="0" indent="0" eaLnBrk="1" hangingPunct="1">
              <a:buNone/>
            </a:pPr>
            <a:endParaRPr lang="en-US" altLang="en-US" dirty="0"/>
          </a:p>
        </p:txBody>
      </p:sp>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L’activité en bref</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5" name="TextBox 4">
            <a:extLst>
              <a:ext uri="{FF2B5EF4-FFF2-40B4-BE49-F238E27FC236}">
                <a16:creationId xmlns:a16="http://schemas.microsoft.com/office/drawing/2014/main" id="{4CF83112-5F0B-423D-B0E6-DD6B5AF7D3F2}"/>
              </a:ext>
            </a:extLst>
          </p:cNvPr>
          <p:cNvSpPr txBox="1"/>
          <p:nvPr/>
        </p:nvSpPr>
        <p:spPr>
          <a:xfrm>
            <a:off x="1763688" y="3401876"/>
            <a:ext cx="1152128" cy="400110"/>
          </a:xfrm>
          <a:prstGeom prst="rect">
            <a:avLst/>
          </a:prstGeom>
          <a:noFill/>
        </p:spPr>
        <p:txBody>
          <a:bodyPr wrap="square" rtlCol="0">
            <a:spAutoFit/>
          </a:bodyPr>
          <a:lstStyle/>
          <a:p>
            <a:r>
              <a:rPr lang="fr-CA" sz="2000" b="1" dirty="0">
                <a:solidFill>
                  <a:srgbClr val="FF0000"/>
                </a:solidFill>
              </a:rPr>
              <a:t>− 100 $</a:t>
            </a:r>
          </a:p>
        </p:txBody>
      </p:sp>
      <p:sp>
        <p:nvSpPr>
          <p:cNvPr id="9" name="TextBox 8">
            <a:extLst>
              <a:ext uri="{FF2B5EF4-FFF2-40B4-BE49-F238E27FC236}">
                <a16:creationId xmlns:a16="http://schemas.microsoft.com/office/drawing/2014/main" id="{F22D35BB-55B2-4303-A807-B3921A550B3D}"/>
              </a:ext>
            </a:extLst>
          </p:cNvPr>
          <p:cNvSpPr txBox="1"/>
          <p:nvPr/>
        </p:nvSpPr>
        <p:spPr>
          <a:xfrm>
            <a:off x="3956695" y="3401876"/>
            <a:ext cx="1119361" cy="400110"/>
          </a:xfrm>
          <a:prstGeom prst="rect">
            <a:avLst/>
          </a:prstGeom>
          <a:noFill/>
        </p:spPr>
        <p:txBody>
          <a:bodyPr wrap="square" rtlCol="0">
            <a:spAutoFit/>
          </a:bodyPr>
          <a:lstStyle/>
          <a:p>
            <a:r>
              <a:rPr lang="fr-CA" sz="2000" b="1" dirty="0">
                <a:solidFill>
                  <a:srgbClr val="FF0000"/>
                </a:solidFill>
              </a:rPr>
              <a:t>− 150 $</a:t>
            </a:r>
          </a:p>
        </p:txBody>
      </p:sp>
      <p:sp>
        <p:nvSpPr>
          <p:cNvPr id="10" name="TextBox 9">
            <a:extLst>
              <a:ext uri="{FF2B5EF4-FFF2-40B4-BE49-F238E27FC236}">
                <a16:creationId xmlns:a16="http://schemas.microsoft.com/office/drawing/2014/main" id="{41753B04-988A-4C1F-BD48-96BD696F78DC}"/>
              </a:ext>
            </a:extLst>
          </p:cNvPr>
          <p:cNvSpPr txBox="1"/>
          <p:nvPr/>
        </p:nvSpPr>
        <p:spPr>
          <a:xfrm>
            <a:off x="5169235" y="3401876"/>
            <a:ext cx="1008112" cy="400110"/>
          </a:xfrm>
          <a:prstGeom prst="rect">
            <a:avLst/>
          </a:prstGeom>
          <a:noFill/>
        </p:spPr>
        <p:txBody>
          <a:bodyPr wrap="square" rtlCol="0">
            <a:spAutoFit/>
          </a:bodyPr>
          <a:lstStyle/>
          <a:p>
            <a:r>
              <a:rPr lang="fr-CA" sz="2000" b="1">
                <a:solidFill>
                  <a:srgbClr val="FF0000"/>
                </a:solidFill>
              </a:rPr>
              <a:t>− 40 $</a:t>
            </a:r>
          </a:p>
        </p:txBody>
      </p:sp>
      <p:sp>
        <p:nvSpPr>
          <p:cNvPr id="11" name="TextBox 10">
            <a:extLst>
              <a:ext uri="{FF2B5EF4-FFF2-40B4-BE49-F238E27FC236}">
                <a16:creationId xmlns:a16="http://schemas.microsoft.com/office/drawing/2014/main" id="{E3C73663-F40B-4F81-8A21-638A9E2D85B2}"/>
              </a:ext>
            </a:extLst>
          </p:cNvPr>
          <p:cNvSpPr txBox="1"/>
          <p:nvPr/>
        </p:nvSpPr>
        <p:spPr>
          <a:xfrm>
            <a:off x="7308304" y="3401876"/>
            <a:ext cx="1008112" cy="400110"/>
          </a:xfrm>
          <a:prstGeom prst="rect">
            <a:avLst/>
          </a:prstGeom>
          <a:noFill/>
        </p:spPr>
        <p:txBody>
          <a:bodyPr wrap="square" rtlCol="0">
            <a:spAutoFit/>
          </a:bodyPr>
          <a:lstStyle/>
          <a:p>
            <a:r>
              <a:rPr lang="fr-CA" sz="2000" b="1" dirty="0">
                <a:solidFill>
                  <a:srgbClr val="FF0000"/>
                </a:solidFill>
              </a:rPr>
              <a:t>− 65 $</a:t>
            </a:r>
          </a:p>
        </p:txBody>
      </p:sp>
      <p:sp>
        <p:nvSpPr>
          <p:cNvPr id="12" name="TextBox 11">
            <a:extLst>
              <a:ext uri="{FF2B5EF4-FFF2-40B4-BE49-F238E27FC236}">
                <a16:creationId xmlns:a16="http://schemas.microsoft.com/office/drawing/2014/main" id="{006827BD-197F-4C9A-8114-4093BB82B37E}"/>
              </a:ext>
            </a:extLst>
          </p:cNvPr>
          <p:cNvSpPr txBox="1"/>
          <p:nvPr/>
        </p:nvSpPr>
        <p:spPr>
          <a:xfrm>
            <a:off x="6247930" y="3401876"/>
            <a:ext cx="1008112" cy="400110"/>
          </a:xfrm>
          <a:prstGeom prst="rect">
            <a:avLst/>
          </a:prstGeom>
          <a:noFill/>
        </p:spPr>
        <p:txBody>
          <a:bodyPr wrap="square" rtlCol="0">
            <a:spAutoFit/>
          </a:bodyPr>
          <a:lstStyle/>
          <a:p>
            <a:r>
              <a:rPr lang="fr-CA" sz="2000" b="1">
                <a:solidFill>
                  <a:srgbClr val="FF0000"/>
                </a:solidFill>
              </a:rPr>
              <a:t>− 70 $</a:t>
            </a:r>
          </a:p>
        </p:txBody>
      </p:sp>
      <p:sp>
        <p:nvSpPr>
          <p:cNvPr id="13" name="TextBox 12">
            <a:extLst>
              <a:ext uri="{FF2B5EF4-FFF2-40B4-BE49-F238E27FC236}">
                <a16:creationId xmlns:a16="http://schemas.microsoft.com/office/drawing/2014/main" id="{FACDFE9D-FF87-4968-AF17-D9DED22CD1A1}"/>
              </a:ext>
            </a:extLst>
          </p:cNvPr>
          <p:cNvSpPr txBox="1"/>
          <p:nvPr/>
        </p:nvSpPr>
        <p:spPr>
          <a:xfrm>
            <a:off x="1979712" y="4541406"/>
            <a:ext cx="1008112" cy="400110"/>
          </a:xfrm>
          <a:prstGeom prst="rect">
            <a:avLst/>
          </a:prstGeom>
          <a:noFill/>
        </p:spPr>
        <p:txBody>
          <a:bodyPr wrap="square" rtlCol="0">
            <a:spAutoFit/>
          </a:bodyPr>
          <a:lstStyle/>
          <a:p>
            <a:r>
              <a:rPr lang="fr-CA" sz="2000" b="1">
                <a:solidFill>
                  <a:srgbClr val="FF0000"/>
                </a:solidFill>
              </a:rPr>
              <a:t>− 95 $</a:t>
            </a:r>
          </a:p>
        </p:txBody>
      </p:sp>
      <p:sp>
        <p:nvSpPr>
          <p:cNvPr id="14" name="TextBox 13">
            <a:extLst>
              <a:ext uri="{FF2B5EF4-FFF2-40B4-BE49-F238E27FC236}">
                <a16:creationId xmlns:a16="http://schemas.microsoft.com/office/drawing/2014/main" id="{8B3A2A11-BF93-4BA1-84DC-D239BAFF1444}"/>
              </a:ext>
            </a:extLst>
          </p:cNvPr>
          <p:cNvSpPr txBox="1"/>
          <p:nvPr/>
        </p:nvSpPr>
        <p:spPr>
          <a:xfrm>
            <a:off x="4067943" y="4540941"/>
            <a:ext cx="1101291" cy="400110"/>
          </a:xfrm>
          <a:prstGeom prst="rect">
            <a:avLst/>
          </a:prstGeom>
          <a:noFill/>
        </p:spPr>
        <p:txBody>
          <a:bodyPr wrap="square" rtlCol="0">
            <a:spAutoFit/>
          </a:bodyPr>
          <a:lstStyle/>
          <a:p>
            <a:r>
              <a:rPr lang="fr-CA" sz="2000" b="1" dirty="0">
                <a:solidFill>
                  <a:srgbClr val="FF0000"/>
                </a:solidFill>
              </a:rPr>
              <a:t>− 125 $</a:t>
            </a:r>
          </a:p>
        </p:txBody>
      </p:sp>
      <p:sp>
        <p:nvSpPr>
          <p:cNvPr id="15" name="TextBox 14">
            <a:extLst>
              <a:ext uri="{FF2B5EF4-FFF2-40B4-BE49-F238E27FC236}">
                <a16:creationId xmlns:a16="http://schemas.microsoft.com/office/drawing/2014/main" id="{4265D4C2-B76A-45FD-97C8-876CE5752504}"/>
              </a:ext>
            </a:extLst>
          </p:cNvPr>
          <p:cNvSpPr txBox="1"/>
          <p:nvPr/>
        </p:nvSpPr>
        <p:spPr>
          <a:xfrm>
            <a:off x="5169235" y="4531124"/>
            <a:ext cx="1008112" cy="400110"/>
          </a:xfrm>
          <a:prstGeom prst="rect">
            <a:avLst/>
          </a:prstGeom>
          <a:noFill/>
        </p:spPr>
        <p:txBody>
          <a:bodyPr wrap="square" rtlCol="0">
            <a:spAutoFit/>
          </a:bodyPr>
          <a:lstStyle/>
          <a:p>
            <a:r>
              <a:rPr lang="fr-CA" sz="2000" b="1">
                <a:solidFill>
                  <a:srgbClr val="FF0000"/>
                </a:solidFill>
              </a:rPr>
              <a:t>− 30 $</a:t>
            </a:r>
          </a:p>
        </p:txBody>
      </p:sp>
      <p:sp>
        <p:nvSpPr>
          <p:cNvPr id="16" name="TextBox 15">
            <a:extLst>
              <a:ext uri="{FF2B5EF4-FFF2-40B4-BE49-F238E27FC236}">
                <a16:creationId xmlns:a16="http://schemas.microsoft.com/office/drawing/2014/main" id="{93E41BD5-867C-4D7C-ADFE-E24171E1869D}"/>
              </a:ext>
            </a:extLst>
          </p:cNvPr>
          <p:cNvSpPr txBox="1"/>
          <p:nvPr/>
        </p:nvSpPr>
        <p:spPr>
          <a:xfrm>
            <a:off x="3092743" y="3392059"/>
            <a:ext cx="1008112" cy="400110"/>
          </a:xfrm>
          <a:prstGeom prst="rect">
            <a:avLst/>
          </a:prstGeom>
          <a:noFill/>
        </p:spPr>
        <p:txBody>
          <a:bodyPr wrap="square" rtlCol="0">
            <a:spAutoFit/>
          </a:bodyPr>
          <a:lstStyle/>
          <a:p>
            <a:r>
              <a:rPr lang="fr-CA" sz="2000" b="1">
                <a:solidFill>
                  <a:srgbClr val="FF0000"/>
                </a:solidFill>
              </a:rPr>
              <a:t> </a:t>
            </a:r>
            <a:r>
              <a:rPr lang="fr-CA" sz="2000" b="1"/>
              <a:t>15 $</a:t>
            </a:r>
          </a:p>
        </p:txBody>
      </p:sp>
      <p:sp>
        <p:nvSpPr>
          <p:cNvPr id="17" name="TextBox 16">
            <a:extLst>
              <a:ext uri="{FF2B5EF4-FFF2-40B4-BE49-F238E27FC236}">
                <a16:creationId xmlns:a16="http://schemas.microsoft.com/office/drawing/2014/main" id="{DB23CAF5-2922-427D-A232-31CC7B86172B}"/>
              </a:ext>
            </a:extLst>
          </p:cNvPr>
          <p:cNvSpPr txBox="1"/>
          <p:nvPr/>
        </p:nvSpPr>
        <p:spPr>
          <a:xfrm>
            <a:off x="3111548" y="4531124"/>
            <a:ext cx="1008112" cy="400110"/>
          </a:xfrm>
          <a:prstGeom prst="rect">
            <a:avLst/>
          </a:prstGeom>
          <a:noFill/>
        </p:spPr>
        <p:txBody>
          <a:bodyPr wrap="square" rtlCol="0">
            <a:spAutoFit/>
          </a:bodyPr>
          <a:lstStyle/>
          <a:p>
            <a:r>
              <a:rPr lang="fr-CA" sz="2000" b="1">
                <a:solidFill>
                  <a:srgbClr val="FF0000"/>
                </a:solidFill>
              </a:rPr>
              <a:t> </a:t>
            </a:r>
            <a:r>
              <a:rPr lang="fr-CA" sz="2000" b="1"/>
              <a:t>20 $</a:t>
            </a:r>
          </a:p>
        </p:txBody>
      </p:sp>
      <p:sp>
        <p:nvSpPr>
          <p:cNvPr id="18" name="TextBox 17">
            <a:extLst>
              <a:ext uri="{FF2B5EF4-FFF2-40B4-BE49-F238E27FC236}">
                <a16:creationId xmlns:a16="http://schemas.microsoft.com/office/drawing/2014/main" id="{59166C08-1152-432A-8D58-7CF0D5AEB14C}"/>
              </a:ext>
            </a:extLst>
          </p:cNvPr>
          <p:cNvSpPr txBox="1"/>
          <p:nvPr/>
        </p:nvSpPr>
        <p:spPr>
          <a:xfrm>
            <a:off x="971600" y="4540941"/>
            <a:ext cx="1008112" cy="400110"/>
          </a:xfrm>
          <a:prstGeom prst="rect">
            <a:avLst/>
          </a:prstGeom>
          <a:noFill/>
        </p:spPr>
        <p:txBody>
          <a:bodyPr wrap="square" rtlCol="0">
            <a:spAutoFit/>
          </a:bodyPr>
          <a:lstStyle/>
          <a:p>
            <a:r>
              <a:rPr lang="fr-CA" sz="2000" b="1">
                <a:solidFill>
                  <a:srgbClr val="FF0000"/>
                </a:solidFill>
              </a:rPr>
              <a:t> </a:t>
            </a:r>
            <a:r>
              <a:rPr lang="fr-CA" sz="2000" b="1"/>
              <a:t>55 $</a:t>
            </a:r>
          </a:p>
        </p:txBody>
      </p:sp>
      <p:sp>
        <p:nvSpPr>
          <p:cNvPr id="19" name="TextBox 18">
            <a:extLst>
              <a:ext uri="{FF2B5EF4-FFF2-40B4-BE49-F238E27FC236}">
                <a16:creationId xmlns:a16="http://schemas.microsoft.com/office/drawing/2014/main" id="{3EDF5D41-0963-41A9-9F41-B1832960A4FB}"/>
              </a:ext>
            </a:extLst>
          </p:cNvPr>
          <p:cNvSpPr txBox="1"/>
          <p:nvPr/>
        </p:nvSpPr>
        <p:spPr>
          <a:xfrm>
            <a:off x="6372660" y="4540941"/>
            <a:ext cx="1008112" cy="400110"/>
          </a:xfrm>
          <a:prstGeom prst="rect">
            <a:avLst/>
          </a:prstGeom>
          <a:noFill/>
        </p:spPr>
        <p:txBody>
          <a:bodyPr wrap="square" rtlCol="0">
            <a:spAutoFit/>
          </a:bodyPr>
          <a:lstStyle/>
          <a:p>
            <a:r>
              <a:rPr lang="fr-CA" sz="2000" b="1">
                <a:solidFill>
                  <a:srgbClr val="FF0000"/>
                </a:solidFill>
              </a:rPr>
              <a:t> </a:t>
            </a:r>
            <a:r>
              <a:rPr lang="fr-CA" sz="2000" b="1"/>
              <a:t>40 $</a:t>
            </a:r>
          </a:p>
        </p:txBody>
      </p:sp>
      <p:sp>
        <p:nvSpPr>
          <p:cNvPr id="20" name="TextBox 19">
            <a:extLst>
              <a:ext uri="{FF2B5EF4-FFF2-40B4-BE49-F238E27FC236}">
                <a16:creationId xmlns:a16="http://schemas.microsoft.com/office/drawing/2014/main" id="{BA344134-2161-43E1-AE85-F7803628572A}"/>
              </a:ext>
            </a:extLst>
          </p:cNvPr>
          <p:cNvSpPr txBox="1"/>
          <p:nvPr/>
        </p:nvSpPr>
        <p:spPr>
          <a:xfrm>
            <a:off x="7288558" y="4531124"/>
            <a:ext cx="1171874" cy="400110"/>
          </a:xfrm>
          <a:prstGeom prst="rect">
            <a:avLst/>
          </a:prstGeom>
          <a:noFill/>
        </p:spPr>
        <p:txBody>
          <a:bodyPr wrap="square" rtlCol="0">
            <a:spAutoFit/>
          </a:bodyPr>
          <a:lstStyle/>
          <a:p>
            <a:r>
              <a:rPr lang="fr-CA" sz="2000" b="1" dirty="0">
                <a:solidFill>
                  <a:srgbClr val="FF0000"/>
                </a:solidFill>
              </a:rPr>
              <a:t>− 545 $</a:t>
            </a:r>
          </a:p>
        </p:txBody>
      </p:sp>
      <p:sp>
        <p:nvSpPr>
          <p:cNvPr id="8" name="TextBox 7">
            <a:extLst>
              <a:ext uri="{FF2B5EF4-FFF2-40B4-BE49-F238E27FC236}">
                <a16:creationId xmlns:a16="http://schemas.microsoft.com/office/drawing/2014/main" id="{EB62B314-0CB5-4965-AF51-9404CF4FDE38}"/>
              </a:ext>
            </a:extLst>
          </p:cNvPr>
          <p:cNvSpPr txBox="1"/>
          <p:nvPr/>
        </p:nvSpPr>
        <p:spPr>
          <a:xfrm>
            <a:off x="1331640" y="5236281"/>
            <a:ext cx="7057244" cy="707886"/>
          </a:xfrm>
          <a:prstGeom prst="rect">
            <a:avLst/>
          </a:prstGeom>
          <a:noFill/>
        </p:spPr>
        <p:txBody>
          <a:bodyPr wrap="square" rtlCol="0">
            <a:spAutoFit/>
          </a:bodyPr>
          <a:lstStyle/>
          <a:p>
            <a:r>
              <a:rPr lang="fr-CA" sz="2000">
                <a:latin typeface="Britannic Bold" panose="020B0903060703020204" pitchFamily="34" charset="0"/>
              </a:rPr>
              <a:t>Dans l’activité suivante, vous devrez dresser un budget mensuel et un plan financier.</a:t>
            </a:r>
          </a:p>
        </p:txBody>
      </p:sp>
      <p:pic>
        <p:nvPicPr>
          <p:cNvPr id="3" name="Picture 2">
            <a:extLst>
              <a:ext uri="{FF2B5EF4-FFF2-40B4-BE49-F238E27FC236}">
                <a16:creationId xmlns:a16="http://schemas.microsoft.com/office/drawing/2014/main" id="{802623B9-C53B-4772-AE74-DC943EE74934}"/>
              </a:ext>
            </a:extLst>
          </p:cNvPr>
          <p:cNvPicPr>
            <a:picLocks noChangeAspect="1"/>
          </p:cNvPicPr>
          <p:nvPr/>
        </p:nvPicPr>
        <p:blipFill>
          <a:blip r:embed="rId5"/>
          <a:stretch>
            <a:fillRect/>
          </a:stretch>
        </p:blipFill>
        <p:spPr>
          <a:xfrm>
            <a:off x="661085" y="5200394"/>
            <a:ext cx="670555" cy="659765"/>
          </a:xfrm>
          <a:prstGeom prst="rect">
            <a:avLst/>
          </a:prstGeom>
        </p:spPr>
      </p:pic>
    </p:spTree>
    <p:extLst>
      <p:ext uri="{BB962C8B-B14F-4D97-AF65-F5344CB8AC3E}">
        <p14:creationId xmlns:p14="http://schemas.microsoft.com/office/powerpoint/2010/main" val="105507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25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75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100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125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150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175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200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225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250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275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300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P spid="14" grpId="0"/>
      <p:bldP spid="15" grpId="0"/>
      <p:bldP spid="16" grpId="0"/>
      <p:bldP spid="17" grpId="0"/>
      <p:bldP spid="18" grpId="0"/>
      <p:bldP spid="19" grpId="0"/>
      <p:bldP spid="20"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83C5FE-8754-411D-A256-91CBDC308337}"/>
              </a:ext>
            </a:extLst>
          </p:cNvPr>
          <p:cNvPicPr>
            <a:picLocks noChangeAspect="1"/>
          </p:cNvPicPr>
          <p:nvPr/>
        </p:nvPicPr>
        <p:blipFill rotWithShape="1">
          <a:blip r:embed="rId2"/>
          <a:srcRect l="10593" t="2656" r="2014"/>
          <a:stretch/>
        </p:blipFill>
        <p:spPr>
          <a:xfrm>
            <a:off x="6084168" y="2949589"/>
            <a:ext cx="2959671" cy="3287723"/>
          </a:xfrm>
          <a:prstGeom prst="rect">
            <a:avLst/>
          </a:prstGeom>
        </p:spPr>
      </p:pic>
      <p:pic>
        <p:nvPicPr>
          <p:cNvPr id="5" name="Picture 4">
            <a:extLst>
              <a:ext uri="{FF2B5EF4-FFF2-40B4-BE49-F238E27FC236}">
                <a16:creationId xmlns:a16="http://schemas.microsoft.com/office/drawing/2014/main" id="{9B11DD28-02BD-43DC-94B5-65DD067D3490}"/>
              </a:ext>
            </a:extLst>
          </p:cNvPr>
          <p:cNvPicPr>
            <a:picLocks noChangeAspect="1"/>
          </p:cNvPicPr>
          <p:nvPr/>
        </p:nvPicPr>
        <p:blipFill>
          <a:blip r:embed="rId3"/>
          <a:stretch>
            <a:fillRect/>
          </a:stretch>
        </p:blipFill>
        <p:spPr>
          <a:xfrm>
            <a:off x="1529916" y="1196752"/>
            <a:ext cx="6084168" cy="1513128"/>
          </a:xfrm>
          <a:prstGeom prst="rect">
            <a:avLst/>
          </a:prstGeom>
        </p:spPr>
      </p:pic>
    </p:spTree>
    <p:extLst>
      <p:ext uri="{BB962C8B-B14F-4D97-AF65-F5344CB8AC3E}">
        <p14:creationId xmlns:p14="http://schemas.microsoft.com/office/powerpoint/2010/main" val="65068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7E63EF2496EC4A8317235C224509C7" ma:contentTypeVersion="11" ma:contentTypeDescription="Create a new document." ma:contentTypeScope="" ma:versionID="640ffff8c20f7e010ea2200d054a54c4">
  <xsd:schema xmlns:xsd="http://www.w3.org/2001/XMLSchema" xmlns:xs="http://www.w3.org/2001/XMLSchema" xmlns:p="http://schemas.microsoft.com/office/2006/metadata/properties" xmlns:ns2="f6493094-0435-4eae-a32c-76983131fc0f" xmlns:ns3="1bca0e2f-16d9-4d6a-8327-7fd70d55969c" targetNamespace="http://schemas.microsoft.com/office/2006/metadata/properties" ma:root="true" ma:fieldsID="743b969b4f3ac85a24cce56866ed8e25" ns2:_="" ns3:_="">
    <xsd:import namespace="f6493094-0435-4eae-a32c-76983131fc0f"/>
    <xsd:import namespace="1bca0e2f-16d9-4d6a-8327-7fd70d5596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493094-0435-4eae-a32c-76983131f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ca0e2f-16d9-4d6a-8327-7fd70d55969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1ABF76-BADC-4C69-B0E6-CD9F8E4572A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6C6590A-747E-4865-82DA-B15F42952E12}">
  <ds:schemaRefs>
    <ds:schemaRef ds:uri="http://schemas.microsoft.com/office/2006/metadata/longProperties"/>
  </ds:schemaRefs>
</ds:datastoreItem>
</file>

<file path=customXml/itemProps3.xml><?xml version="1.0" encoding="utf-8"?>
<ds:datastoreItem xmlns:ds="http://schemas.openxmlformats.org/officeDocument/2006/customXml" ds:itemID="{466EE90C-FB1A-4F49-9E77-0786E4AC66F8}">
  <ds:schemaRefs>
    <ds:schemaRef ds:uri="1bca0e2f-16d9-4d6a-8327-7fd70d55969c"/>
    <ds:schemaRef ds:uri="f6493094-0435-4eae-a32c-76983131fc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43A5EA38-37C1-4151-A73D-857D7B0043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5697</Words>
  <Application>Microsoft Office PowerPoint</Application>
  <PresentationFormat>On-screen Show (4:3)</PresentationFormat>
  <Paragraphs>777</Paragraphs>
  <Slides>68</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Amasis MT Pro Black</vt:lpstr>
      <vt:lpstr>Arial</vt:lpstr>
      <vt:lpstr>Britannic Bold</vt:lpstr>
      <vt:lpstr>Calibri</vt:lpstr>
      <vt:lpstr>GothamHTF-Book</vt:lpstr>
      <vt:lpstr>Open Sans</vt:lpstr>
      <vt:lpstr>Palatino Linotype</vt:lpstr>
      <vt:lpstr>Blank Presentation</vt:lpstr>
      <vt:lpstr>Budgétiser comme un adulte Version pour le personnel enseignant</vt:lpstr>
      <vt:lpstr>Remarque spéciale à l’intention du personnel enseignant</vt:lpstr>
      <vt:lpstr>Dans cette leçon, les élèves apprendront ce qui suit...</vt:lpstr>
      <vt:lpstr> Budgétiser comme un adulte</vt:lpstr>
      <vt:lpstr>Choisissez votre avatar…</vt:lpstr>
      <vt:lpstr>Choisissez votre objectif financier</vt:lpstr>
      <vt:lpstr>L’activité en bref</vt:lpstr>
      <vt:lpstr>L’activité en bref</vt:lpstr>
      <vt:lpstr>PowerPoint Presentation</vt:lpstr>
      <vt:lpstr>Dresser un budget mensuel</vt:lpstr>
      <vt:lpstr>Dresser un budget mensuel</vt:lpstr>
      <vt:lpstr>Dépenses discrétionnaires</vt:lpstr>
      <vt:lpstr>Dépenses discrétionnaires</vt:lpstr>
      <vt:lpstr>Dépenses discrétionnaires</vt:lpstr>
      <vt:lpstr>Dépenses discrétionnaires</vt:lpstr>
      <vt:lpstr>Dépenses discrétionnaires</vt:lpstr>
      <vt:lpstr>Équilibrez votre budget</vt:lpstr>
      <vt:lpstr>Dépenses réelles</vt:lpstr>
      <vt:lpstr>Dépenses prévues et réelles</vt:lpstr>
      <vt:lpstr>Sommaire mensuel : 1re année, janvier</vt:lpstr>
      <vt:lpstr>Épargne</vt:lpstr>
      <vt:lpstr>Sommaire mensuel : 1re année, février-mars</vt:lpstr>
      <vt:lpstr>PowerPoint Presentation</vt:lpstr>
      <vt:lpstr>Premier cas</vt:lpstr>
      <vt:lpstr>Dépenses discrétionnaires</vt:lpstr>
      <vt:lpstr>Dépenses discrétionnaires</vt:lpstr>
      <vt:lpstr>Dépenses discrétionnaires</vt:lpstr>
      <vt:lpstr>Dépenses discrétionnaires</vt:lpstr>
      <vt:lpstr>Dépenses discrétionnaires</vt:lpstr>
      <vt:lpstr>Dépenses discrétionnaires</vt:lpstr>
      <vt:lpstr>Dépenses discrétionnaires</vt:lpstr>
      <vt:lpstr>PowerPoint Presentation</vt:lpstr>
      <vt:lpstr>PowerPoint Presentation</vt:lpstr>
      <vt:lpstr>PowerPoint Presentation</vt:lpstr>
      <vt:lpstr>PowerPoint Presentation</vt:lpstr>
      <vt:lpstr>PowerPoint Presentation</vt:lpstr>
      <vt:lpstr>PowerPoint Presentation</vt:lpstr>
      <vt:lpstr>Équilibrez votre budget</vt:lpstr>
      <vt:lpstr>Dépenses réelles</vt:lpstr>
      <vt:lpstr>Sommaire mensuel : 1re année, avril</vt:lpstr>
      <vt:lpstr>Sommaire mensuel : 1re année, mai</vt:lpstr>
      <vt:lpstr>Questions de réflexion</vt:lpstr>
      <vt:lpstr>Deuxième cas</vt:lpstr>
      <vt:lpstr>Activité : Prêteur ou emprunteur?</vt:lpstr>
      <vt:lpstr>Activité : Prêteur ou emprunteur?</vt:lpstr>
      <vt:lpstr>Activité : Prêteur ou emprunteur?</vt:lpstr>
      <vt:lpstr>Suite du deuxième cas…</vt:lpstr>
      <vt:lpstr>PowerPoint Presentation</vt:lpstr>
      <vt:lpstr>Emprunter ou placer son argent?</vt:lpstr>
      <vt:lpstr>Emprunter ou placer son argent?</vt:lpstr>
      <vt:lpstr>Emprunter ou placer son argent?</vt:lpstr>
      <vt:lpstr>Si vous choisissez d’emprunter...</vt:lpstr>
      <vt:lpstr>Si vous choisissez d’emprunter...</vt:lpstr>
      <vt:lpstr>Si vous choisissez de placer votre argent…</vt:lpstr>
      <vt:lpstr>Budget mensuel : 1re année, juin</vt:lpstr>
      <vt:lpstr>Dépenses réelles</vt:lpstr>
      <vt:lpstr>Solde à la fin de la première année</vt:lpstr>
      <vt:lpstr>Montant épargné à la première année</vt:lpstr>
      <vt:lpstr>Questions de réflexion</vt:lpstr>
      <vt:lpstr>Deuxième année</vt:lpstr>
      <vt:lpstr>PowerPoint Presentation</vt:lpstr>
      <vt:lpstr>PowerPoint Presentation</vt:lpstr>
      <vt:lpstr>2e année, juillet</vt:lpstr>
      <vt:lpstr>2e année, août-décembre</vt:lpstr>
      <vt:lpstr>Pour les élèves qui ont placé leur argent…</vt:lpstr>
      <vt:lpstr>Avez-vous réussi à vous comporter comme un adulte?</vt:lpstr>
      <vt:lpstr>PowerPoint Presentation</vt:lpstr>
      <vt:lpstr>Questions de réflexion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Frontier College Literacy. Learning for Life</dc:title>
  <dc:creator/>
  <cp:lastModifiedBy/>
  <cp:revision>73</cp:revision>
  <dcterms:created xsi:type="dcterms:W3CDTF">2011-06-06T13:23:04Z</dcterms:created>
  <dcterms:modified xsi:type="dcterms:W3CDTF">2022-01-05T19:57:04Z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Shannon Stevens</vt:lpwstr>
  </property>
  <property fmtid="{D5CDD505-2E9C-101B-9397-08002B2CF9AE}" pid="3" name="Order">
    <vt:r8>935800</vt:r8>
  </property>
  <property fmtid="{D5CDD505-2E9C-101B-9397-08002B2CF9AE}" pid="4" name="display_urn:schemas-microsoft-com:office:office#Author">
    <vt:lpwstr>Shannon Stevens</vt:lpwstr>
  </property>
  <property fmtid="{D5CDD505-2E9C-101B-9397-08002B2CF9AE}" pid="5" name="ContentTypeId">
    <vt:lpwstr>0x0101006F7E63EF2496EC4A8317235C224509C7</vt:lpwstr>
  </property>
  <property fmtid="{D5CDD505-2E9C-101B-9397-08002B2CF9AE}" pid="6" name="xd_Signature">
    <vt:bool>false</vt:bool>
  </property>
  <property fmtid="{D5CDD505-2E9C-101B-9397-08002B2CF9AE}" pid="7" name="xd_ProgID">
    <vt:lpwstr/>
  </property>
  <property fmtid="{D5CDD505-2E9C-101B-9397-08002B2CF9AE}" pid="8" name="_ExtendedDescription">
    <vt:lpwstr/>
  </property>
  <property fmtid="{D5CDD505-2E9C-101B-9397-08002B2CF9AE}" pid="9" name="TemplateUrl">
    <vt:lpwstr/>
  </property>
  <property fmtid="{D5CDD505-2E9C-101B-9397-08002B2CF9AE}" pid="10" name="ComplianceAssetId">
    <vt:lpwstr/>
  </property>
</Properties>
</file>